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55"/>
  </p:notesMasterIdLst>
  <p:handoutMasterIdLst>
    <p:handoutMasterId r:id="rId56"/>
  </p:handoutMasterIdLst>
  <p:sldIdLst>
    <p:sldId id="258" r:id="rId2"/>
    <p:sldId id="2147477913" r:id="rId3"/>
    <p:sldId id="2147478067" r:id="rId4"/>
    <p:sldId id="2147477985" r:id="rId5"/>
    <p:sldId id="2147479115" r:id="rId6"/>
    <p:sldId id="2147479116" r:id="rId7"/>
    <p:sldId id="2147478004" r:id="rId8"/>
    <p:sldId id="2147478053" r:id="rId9"/>
    <p:sldId id="2147478120" r:id="rId10"/>
    <p:sldId id="2147478006" r:id="rId11"/>
    <p:sldId id="2147478086" r:id="rId12"/>
    <p:sldId id="2147478008" r:id="rId13"/>
    <p:sldId id="2147478009" r:id="rId14"/>
    <p:sldId id="2147478011" r:id="rId15"/>
    <p:sldId id="2147478010" r:id="rId16"/>
    <p:sldId id="2147479117" r:id="rId17"/>
    <p:sldId id="2147478014" r:id="rId18"/>
    <p:sldId id="2147478018" r:id="rId19"/>
    <p:sldId id="2147478015" r:id="rId20"/>
    <p:sldId id="2147478016" r:id="rId21"/>
    <p:sldId id="2147478017" r:id="rId22"/>
    <p:sldId id="2147478019" r:id="rId23"/>
    <p:sldId id="2147478054" r:id="rId24"/>
    <p:sldId id="2147479109" r:id="rId25"/>
    <p:sldId id="2147477450" r:id="rId26"/>
    <p:sldId id="2147479118" r:id="rId27"/>
    <p:sldId id="2147478092" r:id="rId28"/>
    <p:sldId id="2147479119" r:id="rId29"/>
    <p:sldId id="2147478115" r:id="rId30"/>
    <p:sldId id="2147478090" r:id="rId31"/>
    <p:sldId id="2147478113" r:id="rId32"/>
    <p:sldId id="2147479108" r:id="rId33"/>
    <p:sldId id="2147479120" r:id="rId34"/>
    <p:sldId id="2147479110" r:id="rId35"/>
    <p:sldId id="2147479124" r:id="rId36"/>
    <p:sldId id="2147478097" r:id="rId37"/>
    <p:sldId id="2147478124" r:id="rId38"/>
    <p:sldId id="2147479125" r:id="rId39"/>
    <p:sldId id="2147478105" r:id="rId40"/>
    <p:sldId id="2147479126" r:id="rId41"/>
    <p:sldId id="2147478099" r:id="rId42"/>
    <p:sldId id="2147479127" r:id="rId43"/>
    <p:sldId id="2147478103" r:id="rId44"/>
    <p:sldId id="2147479128" r:id="rId45"/>
    <p:sldId id="2147479121" r:id="rId46"/>
    <p:sldId id="2147478121" r:id="rId47"/>
    <p:sldId id="2147479122" r:id="rId48"/>
    <p:sldId id="2147479123" r:id="rId49"/>
    <p:sldId id="2147479129" r:id="rId50"/>
    <p:sldId id="3893" r:id="rId51"/>
    <p:sldId id="3891" r:id="rId52"/>
    <p:sldId id="2147478052" r:id="rId53"/>
    <p:sldId id="381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 id="3" name="Kubo, Takahiro" initials="KT" lastIdx="2" clrIdx="2">
    <p:extLst>
      <p:ext uri="{19B8F6BF-5375-455C-9EA6-DF929625EA0E}">
        <p15:presenceInfo xmlns:p15="http://schemas.microsoft.com/office/powerpoint/2012/main" userId="S-1-5-21-1407069837-2091007605-538272213-44240448" providerId="AD"/>
      </p:ext>
    </p:extLst>
  </p:cmAuthor>
  <p:cmAuthor id="4" name="Brent Werness" initials="BMW" lastIdx="2" clrIdx="3">
    <p:extLst>
      <p:ext uri="{19B8F6BF-5375-455C-9EA6-DF929625EA0E}">
        <p15:presenceInfo xmlns:p15="http://schemas.microsoft.com/office/powerpoint/2012/main" userId="Brent Werness" providerId="None"/>
      </p:ext>
    </p:extLst>
  </p:cmAuthor>
  <p:cmAuthor id="5" name="Kabik, Gabriel" initials="KG" lastIdx="2" clrIdx="4">
    <p:extLst>
      <p:ext uri="{19B8F6BF-5375-455C-9EA6-DF929625EA0E}">
        <p15:presenceInfo xmlns:p15="http://schemas.microsoft.com/office/powerpoint/2012/main" userId="Kabik, Gabriel" providerId="None"/>
      </p:ext>
    </p:extLst>
  </p:cmAuthor>
  <p:cmAuthor id="6" name="Courtney Walsh" initials="CW" lastIdx="1" clrIdx="5">
    <p:extLst>
      <p:ext uri="{19B8F6BF-5375-455C-9EA6-DF929625EA0E}">
        <p15:presenceInfo xmlns:p15="http://schemas.microsoft.com/office/powerpoint/2012/main" userId="S::courtneyg@silverfoxprod.com::daf9133a-e195-4e64-9b96-c39fb023d4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9900"/>
    <a:srgbClr val="2074D5"/>
    <a:srgbClr val="FFC000"/>
    <a:srgbClr val="F2F2F2"/>
    <a:srgbClr val="D9D9D9"/>
    <a:srgbClr val="FFCC99"/>
    <a:srgbClr val="7F7F7F"/>
    <a:srgbClr val="FF486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1" autoAdjust="0"/>
    <p:restoredTop sz="80982" autoAdjust="0"/>
  </p:normalViewPr>
  <p:slideViewPr>
    <p:cSldViewPr snapToGrid="0">
      <p:cViewPr varScale="1">
        <p:scale>
          <a:sx n="66" d="100"/>
          <a:sy n="66" d="100"/>
        </p:scale>
        <p:origin x="1421"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Meiryo" panose="020B0604030504040204" pitchFamily="34" charset="-128"/>
              </a:rPr>
              <a:pPr algn="ctr"/>
              <a:t>‹#›</a:t>
            </a:fld>
            <a:endParaRPr lang="en-US" sz="1000">
              <a:latin typeface="Meiryo" panose="020B0604030504040204" pitchFamily="34" charset="-128"/>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Meiryo" panose="020B0604030504040204" pitchFamily="34" charset="-128"/>
              </a:defRPr>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Meiryo" panose="020B0604030504040204" pitchFamily="34" charset="-128"/>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Meiryo" panose="020B0604030504040204" pitchFamily="34" charset="-12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sz="1200" b="0" i="0" kern="1200" dirty="0">
              <a:solidFill>
                <a:schemeClr val="tx1"/>
              </a:solidFill>
              <a:effectLst/>
              <a:latin typeface="Amazon Ember Regular" charset="0"/>
              <a:ea typeface="+mn-ea"/>
              <a:cs typeface="+mn-cs"/>
            </a:endParaRP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4244561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52</a:t>
            </a:fld>
            <a:endParaRPr lang="en-US"/>
          </a:p>
        </p:txBody>
      </p:sp>
    </p:spTree>
    <p:extLst>
      <p:ext uri="{BB962C8B-B14F-4D97-AF65-F5344CB8AC3E}">
        <p14:creationId xmlns:p14="http://schemas.microsoft.com/office/powerpoint/2010/main" val="160052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お疲れさまでした！</a:t>
            </a:r>
            <a:r>
              <a:rPr kumimoji="1" lang="en-US" altLang="ja-JP" dirty="0"/>
              <a:t>Module2</a:t>
            </a:r>
            <a:r>
              <a:rPr kumimoji="1" lang="ja-JP" altLang="en-US" dirty="0"/>
              <a:t>はこれで終了となります。</a:t>
            </a:r>
          </a:p>
        </p:txBody>
      </p:sp>
      <p:sp>
        <p:nvSpPr>
          <p:cNvPr id="4" name="スライド番号プレースホルダー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1711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algn="l"/>
            <a:r>
              <a:rPr kumimoji="1" lang="en-US" altLang="ja-JP" dirty="0"/>
              <a:t>ML Enablement Workshop</a:t>
            </a:r>
            <a:r>
              <a:rPr kumimoji="1" lang="ja-JP" altLang="en-US" dirty="0"/>
              <a:t>は、</a:t>
            </a:r>
            <a:r>
              <a:rPr kumimoji="1" lang="ja-JP" altLang="en-US" sz="1200" b="0" dirty="0">
                <a:latin typeface="メイリオ" panose="020B0604030504040204" pitchFamily="50" charset="-128"/>
                <a:ea typeface="メイリオ" panose="020B0604030504040204" pitchFamily="50" charset="-128"/>
              </a:rPr>
              <a:t>プロダクトマネージャー、開発者、データサイエンティストの </a:t>
            </a:r>
            <a:r>
              <a:rPr kumimoji="1" lang="en-US" altLang="ja-JP" sz="1200" b="0" dirty="0">
                <a:latin typeface="メイリオ" panose="020B0604030504040204" pitchFamily="50" charset="-128"/>
                <a:ea typeface="メイリオ" panose="020B0604030504040204" pitchFamily="50" charset="-128"/>
              </a:rPr>
              <a:t>3 </a:t>
            </a:r>
            <a:r>
              <a:rPr kumimoji="1" lang="ja-JP" altLang="en-US" sz="1200" b="0" dirty="0">
                <a:latin typeface="メイリオ" panose="020B0604030504040204" pitchFamily="50" charset="-128"/>
                <a:ea typeface="メイリオ" panose="020B0604030504040204" pitchFamily="50" charset="-128"/>
              </a:rPr>
              <a:t>者が</a:t>
            </a:r>
            <a:r>
              <a:rPr kumimoji="1" lang="ja-JP" altLang="en-US" sz="1200" b="0" dirty="0">
                <a:solidFill>
                  <a:schemeClr val="accent1"/>
                </a:solidFill>
                <a:latin typeface="メイリオ" panose="020B0604030504040204" pitchFamily="50" charset="-128"/>
                <a:ea typeface="メイリオ" panose="020B0604030504040204" pitchFamily="50" charset="-128"/>
              </a:rPr>
              <a:t>組織横断的</a:t>
            </a:r>
            <a:r>
              <a:rPr kumimoji="1" lang="ja-JP" altLang="en-US" sz="1200" b="0" dirty="0">
                <a:latin typeface="メイリオ" panose="020B0604030504040204" pitchFamily="50" charset="-128"/>
                <a:ea typeface="メイリオ" panose="020B0604030504040204" pitchFamily="50" charset="-128"/>
              </a:rPr>
              <a:t>にチームを組成し、</a:t>
            </a:r>
            <a:endParaRPr kumimoji="1" lang="en-US" altLang="ja-JP" sz="1200" b="0" dirty="0">
              <a:latin typeface="メイリオ" panose="020B0604030504040204" pitchFamily="50" charset="-128"/>
              <a:ea typeface="メイリオ" panose="020B0604030504040204" pitchFamily="50" charset="-128"/>
            </a:endParaRPr>
          </a:p>
          <a:p>
            <a:pPr algn="l"/>
            <a:r>
              <a:rPr kumimoji="1" lang="ja-JP" altLang="en-US" sz="1200" b="0" dirty="0">
                <a:latin typeface="メイリオ" panose="020B0604030504040204" pitchFamily="50" charset="-128"/>
                <a:ea typeface="メイリオ" panose="020B0604030504040204" pitchFamily="50" charset="-128"/>
              </a:rPr>
              <a:t>機械学習による</a:t>
            </a:r>
            <a:r>
              <a:rPr kumimoji="1" lang="ja-JP" altLang="en-US" sz="1200" b="0" dirty="0">
                <a:solidFill>
                  <a:schemeClr val="accent1"/>
                </a:solidFill>
                <a:latin typeface="メイリオ" panose="020B0604030504040204" pitchFamily="50" charset="-128"/>
                <a:ea typeface="メイリオ" panose="020B0604030504040204" pitchFamily="50" charset="-128"/>
              </a:rPr>
              <a:t>成長サイクル</a:t>
            </a:r>
            <a:r>
              <a:rPr kumimoji="1" lang="ja-JP" altLang="en-US" sz="1200" b="0" dirty="0">
                <a:latin typeface="メイリオ" panose="020B0604030504040204" pitchFamily="50" charset="-128"/>
                <a:ea typeface="メイリオ" panose="020B0604030504040204" pitchFamily="50" charset="-128"/>
              </a:rPr>
              <a:t>を実現する計画を作るワークショップです。</a:t>
            </a:r>
            <a:endParaRPr kumimoji="1" lang="en-US" altLang="ja-JP" sz="1200" b="0" dirty="0">
              <a:latin typeface="メイリオ" panose="020B0604030504040204" pitchFamily="50" charset="-128"/>
              <a:ea typeface="メイリオ" panose="020B0604030504040204" pitchFamily="50" charset="-128"/>
            </a:endParaRPr>
          </a:p>
          <a:p>
            <a:pPr algn="l"/>
            <a:endParaRPr kumimoji="1" lang="en-US" altLang="ja-JP" sz="12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理解編、応用編、開始編、</a:t>
            </a:r>
            <a:endParaRPr kumimoji="1" lang="en-US" altLang="ja-JP" dirty="0"/>
          </a:p>
          <a:p>
            <a:r>
              <a:rPr kumimoji="1" lang="en-US" altLang="ja-JP" dirty="0"/>
              <a:t>3</a:t>
            </a:r>
            <a:r>
              <a:rPr kumimoji="1" lang="ja-JP" altLang="en-US" dirty="0"/>
              <a:t>つのパートから構成されており、全部で </a:t>
            </a:r>
            <a:r>
              <a:rPr kumimoji="1" lang="en-US" altLang="ja-JP" dirty="0"/>
              <a:t>7 </a:t>
            </a:r>
            <a:r>
              <a:rPr kumimoji="1" lang="ja-JP" altLang="en-US" dirty="0"/>
              <a:t>時間程度の内容になります。</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コンテンツはすべて </a:t>
            </a:r>
            <a:r>
              <a:rPr kumimoji="1" lang="en-US" altLang="ja-JP" dirty="0"/>
              <a:t>GitHub </a:t>
            </a:r>
            <a:r>
              <a:rPr kumimoji="1" lang="ja-JP" altLang="en-US" dirty="0"/>
              <a:t>で公開されており、無料で見て頂くことができます。動画の概要欄にリンクがあるのでそちらからぜひアクセスください。</a:t>
            </a:r>
            <a:endParaRPr kumimoji="1" lang="en-US" altLang="ja-JP" dirty="0"/>
          </a:p>
          <a:p>
            <a:r>
              <a:rPr kumimoji="1" lang="ja-JP" altLang="en-US" dirty="0"/>
              <a:t>具体的には、どんなふうに進むのでしょうか</a:t>
            </a:r>
            <a:r>
              <a:rPr kumimoji="1" lang="en-US" altLang="ja-JP" dirty="0"/>
              <a:t>? 3</a:t>
            </a:r>
            <a:r>
              <a:rPr kumimoji="1" lang="ja-JP" altLang="en-US" dirty="0"/>
              <a:t>つのステップの詳細を解説していきます。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2</a:t>
            </a:fld>
            <a:endParaRPr lang="en-US" dirty="0"/>
          </a:p>
        </p:txBody>
      </p:sp>
    </p:spTree>
    <p:extLst>
      <p:ext uri="{BB962C8B-B14F-4D97-AF65-F5344CB8AC3E}">
        <p14:creationId xmlns:p14="http://schemas.microsoft.com/office/powerpoint/2010/main" val="129003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rtl="0"/>
            <a:fld id="{A3D89E5F-BEEF-42A1-A57B-E5A736D51194}" type="slidenum">
              <a:rPr lang="en-US" smtClean="0"/>
              <a:pPr rtl="0"/>
              <a:t>3</a:t>
            </a:fld>
            <a:endParaRPr lang="en-US" dirty="0"/>
          </a:p>
        </p:txBody>
      </p:sp>
    </p:spTree>
    <p:extLst>
      <p:ext uri="{BB962C8B-B14F-4D97-AF65-F5344CB8AC3E}">
        <p14:creationId xmlns:p14="http://schemas.microsoft.com/office/powerpoint/2010/main" val="3970833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では、最後に復習しましょう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1550559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では、最後に復習しましょう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25</a:t>
            </a:fld>
            <a:endParaRPr lang="en-US"/>
          </a:p>
        </p:txBody>
      </p:sp>
    </p:spTree>
    <p:extLst>
      <p:ext uri="{BB962C8B-B14F-4D97-AF65-F5344CB8AC3E}">
        <p14:creationId xmlns:p14="http://schemas.microsoft.com/office/powerpoint/2010/main" val="1601665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31</a:t>
            </a:fld>
            <a:endParaRPr lang="en-US"/>
          </a:p>
        </p:txBody>
      </p:sp>
    </p:spTree>
    <p:extLst>
      <p:ext uri="{BB962C8B-B14F-4D97-AF65-F5344CB8AC3E}">
        <p14:creationId xmlns:p14="http://schemas.microsoft.com/office/powerpoint/2010/main" val="242824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39</a:t>
            </a:fld>
            <a:endParaRPr lang="en-US"/>
          </a:p>
        </p:txBody>
      </p:sp>
    </p:spTree>
    <p:extLst>
      <p:ext uri="{BB962C8B-B14F-4D97-AF65-F5344CB8AC3E}">
        <p14:creationId xmlns:p14="http://schemas.microsoft.com/office/powerpoint/2010/main" val="180111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50</a:t>
            </a:fld>
            <a:endParaRPr lang="en-US"/>
          </a:p>
        </p:txBody>
      </p:sp>
    </p:spTree>
    <p:extLst>
      <p:ext uri="{BB962C8B-B14F-4D97-AF65-F5344CB8AC3E}">
        <p14:creationId xmlns:p14="http://schemas.microsoft.com/office/powerpoint/2010/main" val="259881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では、最後に</a:t>
            </a:r>
            <a:r>
              <a:rPr kumimoji="1" lang="en-US" altLang="ja-JP" dirty="0"/>
              <a:t>Module2</a:t>
            </a:r>
            <a:r>
              <a:rPr kumimoji="1" lang="ja-JP" altLang="en-US" dirty="0"/>
              <a:t>の復習をします。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51</a:t>
            </a:fld>
            <a:endParaRPr lang="en-US"/>
          </a:p>
        </p:txBody>
      </p:sp>
    </p:spTree>
    <p:extLst>
      <p:ext uri="{BB962C8B-B14F-4D97-AF65-F5344CB8AC3E}">
        <p14:creationId xmlns:p14="http://schemas.microsoft.com/office/powerpoint/2010/main" val="1379544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86BA1DA-832A-8D49-BF15-9D95BA7476F2}"/>
              </a:ext>
            </a:extLst>
          </p:cNvPr>
          <p:cNvSpPr/>
          <p:nvPr userDrawn="1"/>
        </p:nvSpPr>
        <p:spPr>
          <a:xfrm>
            <a:off x="0" y="-1554"/>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a:prstGeom prst="rect">
            <a:avLst/>
          </a:prstGeo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511016" y="6389813"/>
            <a:ext cx="2143536" cy="184666"/>
          </a:xfrm>
          <a:prstGeom prst="rect">
            <a:avLst/>
          </a:prstGeom>
          <a:noFill/>
        </p:spPr>
        <p:txBody>
          <a:bodyPr wrap="none" rtlCol="0">
            <a:spAutoFit/>
          </a:bodyPr>
          <a:lstStyle/>
          <a:p>
            <a:pPr algn="ctr"/>
            <a:r>
              <a:rPr lang="en-US" sz="600" b="0" i="0" baseline="0" dirty="0">
                <a:solidFill>
                  <a:schemeClr val="bg1"/>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310274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04812"/>
            <a:ext cx="10958495" cy="539751"/>
          </a:xfrm>
          <a:prstGeom prst="rect">
            <a:avLst/>
          </a:prstGeo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Meiryo" panose="020B0604030504040204" pitchFamily="34" charset="-128"/>
              </a:defRPr>
            </a:lvl1pPr>
          </a:lstStyle>
          <a:p>
            <a:fld id="{59361935-DCCF-A84F-9BA7-DB3DE328BED5}" type="datetime1">
              <a:rPr lang="en-US" smtClean="0"/>
              <a:pPr/>
              <a:t>6/16/2024</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05055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a:prstGeom prst="rect">
            <a:avLst/>
          </a:prstGeo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Meiryo" panose="020B0604030504040204" pitchFamily="34" charset="-128"/>
              </a:defRPr>
            </a:lvl1pPr>
          </a:lstStyle>
          <a:p>
            <a:fld id="{61B5F168-F398-C64D-B9E2-C3240A94451A}" type="datetime1">
              <a:rPr lang="en-US" smtClean="0"/>
              <a:pPr/>
              <a:t>6/16/2024</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79136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04813"/>
            <a:ext cx="10958495" cy="547842"/>
          </a:xfrm>
          <a:prstGeom prst="rect">
            <a:avLst/>
          </a:prstGeo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Meiryo" panose="020B0604030504040204" pitchFamily="34" charset="-128"/>
              </a:defRPr>
            </a:lvl1pPr>
          </a:lstStyle>
          <a:p>
            <a:fld id="{A2D7BE2F-742F-2645-ADC4-CF148144A004}" type="datetime1">
              <a:rPr lang="en-US" smtClean="0"/>
              <a:pPr/>
              <a:t>6/16/2024</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30182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Meiryo" panose="020B0604030504040204" pitchFamily="34" charset="-128"/>
              </a:defRPr>
            </a:lvl1pPr>
          </a:lstStyle>
          <a:p>
            <a:fld id="{7D12CBC4-78B2-8940-BADA-0D2F1C791D46}" type="datetime1">
              <a:rPr lang="en-US" smtClean="0"/>
              <a:pPr/>
              <a:t>6/16/2024</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42744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4813"/>
            <a:ext cx="10972800" cy="535531"/>
          </a:xfrm>
          <a:prstGeom prst="rect">
            <a:avLst/>
          </a:prstGeo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Meiryo" panose="020B0604030504040204" pitchFamily="34" charset="-128"/>
              </a:defRPr>
            </a:lvl1pPr>
          </a:lstStyle>
          <a:p>
            <a:fld id="{5C989A2D-80C2-034B-8D9E-AA51A80319B6}" type="datetime1">
              <a:rPr lang="en-US" smtClean="0"/>
              <a:pPr/>
              <a:t>6/16/2024</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Meiryo" panose="020B0604030504040204" pitchFamily="34" charset="-128"/>
              </a:defRPr>
            </a:lvl1p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41350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Meiryo" panose="020B0604030504040204" pitchFamily="34" charset="-128"/>
              </a:defRPr>
            </a:lvl1pPr>
          </a:lstStyle>
          <a:p>
            <a:fld id="{8FBD489D-F1B0-CB40-9463-3FA3B2FD61C6}" type="datetime1">
              <a:rPr lang="en-US" smtClean="0"/>
              <a:pPr/>
              <a:t>6/16/2024</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Meiryo" panose="020B0604030504040204" pitchFamily="34" charset="-128"/>
              </a:defRPr>
            </a:lvl1p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78634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409032"/>
            <a:ext cx="10972800" cy="535531"/>
          </a:xfrm>
          <a:prstGeom prst="rect">
            <a:avLst/>
          </a:prstGeo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Meiryo" panose="020B0604030504040204" pitchFamily="34" charset="-128"/>
              </a:defRPr>
            </a:lvl1pPr>
          </a:lstStyle>
          <a:p>
            <a:fld id="{E83B53B4-39DB-4A4B-BB84-BB9B18FDF9E7}" type="datetime1">
              <a:rPr lang="en-US" smtClean="0"/>
              <a:pPr/>
              <a:t>6/16/2024</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Meiryo" panose="020B0604030504040204" pitchFamily="34" charset="-128"/>
              </a:defRPr>
            </a:lvl1p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96877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404813"/>
            <a:ext cx="10972800" cy="535531"/>
          </a:xfrm>
          <a:prstGeom prst="rect">
            <a:avLst/>
          </a:prstGeo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Meiryo" panose="020B0604030504040204" pitchFamily="34" charset="-128"/>
              </a:defRPr>
            </a:lvl1pPr>
          </a:lstStyle>
          <a:p>
            <a:fld id="{D249BAA1-776C-2044-ACFE-7C3B0CBBDCB4}" type="datetime1">
              <a:rPr lang="en-US" smtClean="0"/>
              <a:pPr/>
              <a:t>6/16/2024</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59993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ja-JP" altLang="en-US"/>
              <a:t>アイコンをクリックして図を追加</a:t>
            </a:r>
            <a:endParaRPr lang="en-US" dirty="0"/>
          </a:p>
        </p:txBody>
      </p:sp>
    </p:spTree>
    <p:extLst>
      <p:ext uri="{BB962C8B-B14F-4D97-AF65-F5344CB8AC3E}">
        <p14:creationId xmlns:p14="http://schemas.microsoft.com/office/powerpoint/2010/main" val="126393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599" y="419524"/>
            <a:ext cx="10958495" cy="525039"/>
          </a:xfrm>
          <a:prstGeom prst="rect">
            <a:avLst/>
          </a:prstGeo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Meiryo" panose="020B0604030504040204" pitchFamily="34" charset="-128"/>
              </a:defRPr>
            </a:lvl1pPr>
          </a:lstStyle>
          <a:p>
            <a:fld id="{9E748AFF-3166-094E-AEF6-DB3839933393}" type="datetime1">
              <a:rPr lang="en-US" smtClean="0"/>
              <a:pPr/>
              <a:t>6/16/2024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90656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609599" y="412247"/>
            <a:ext cx="10958495" cy="532316"/>
          </a:xfrm>
          <a:prstGeom prst="rect">
            <a:avLst/>
          </a:prstGeo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Meiryo" panose="020B0604030504040204" pitchFamily="34" charset="-128"/>
              </a:defRPr>
            </a:lvl1pPr>
          </a:lstStyle>
          <a:p>
            <a:fld id="{CC499AF5-2327-824D-96F8-049FFAF576CD}" type="datetime1">
              <a:rPr lang="en-US" smtClean="0"/>
              <a:pPr/>
              <a:t>6/16/2024</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Text Placeholder 6">
            <a:extLst>
              <a:ext uri="{FF2B5EF4-FFF2-40B4-BE49-F238E27FC236}">
                <a16:creationId xmlns:a16="http://schemas.microsoft.com/office/drawing/2014/main" id="{836B428B-783E-C44A-BF2D-87A5E3DF75F5}"/>
              </a:ext>
            </a:extLst>
          </p:cNvPr>
          <p:cNvSpPr>
            <a:spLocks noGrp="1"/>
          </p:cNvSpPr>
          <p:nvPr>
            <p:ph type="body" sz="quarter" idx="10" hasCustomPrompt="1"/>
          </p:nvPr>
        </p:nvSpPr>
        <p:spPr>
          <a:xfrm>
            <a:off x="609600" y="1101105"/>
            <a:ext cx="10972800" cy="3273204"/>
          </a:xfrm>
        </p:spPr>
        <p:txBody>
          <a:bodyPr/>
          <a:lstStyle>
            <a:lvl1pPr marL="514350" indent="-514350">
              <a:lnSpc>
                <a:spcPct val="90000"/>
              </a:lnSpc>
              <a:spcAft>
                <a:spcPts val="2400"/>
              </a:spcAft>
              <a:buFont typeface="+mj-lt"/>
              <a:buAutoNum type="arabicPeriod"/>
              <a:defRPr sz="2800" b="0" i="0">
                <a:latin typeface="Meiryo" panose="020B0604030504040204" pitchFamily="34" charset="-128"/>
                <a:ea typeface="Meiryo" panose="020B0604030504040204" pitchFamily="34" charset="-128"/>
              </a:defRPr>
            </a:lvl1pPr>
            <a:lvl2pPr marL="457200" indent="-457200">
              <a:spcAft>
                <a:spcPts val="3000"/>
              </a:spcAft>
              <a:buFont typeface="+mj-lt"/>
              <a:buAutoNum type="arabicPeriod"/>
              <a:defRPr sz="2400" b="0" i="0">
                <a:latin typeface="Meiryo" panose="020B0604030504040204" pitchFamily="34" charset="-128"/>
                <a:ea typeface="Meiryo" panose="020B0604030504040204" pitchFamily="34" charset="-128"/>
              </a:defRPr>
            </a:lvl2pPr>
            <a:lvl3pPr marL="0" indent="0">
              <a:spcAft>
                <a:spcPts val="3000"/>
              </a:spcAft>
              <a:buFont typeface="+mj-lt"/>
              <a:buNone/>
              <a:defRPr sz="2400" b="0" i="0">
                <a:latin typeface="Meiryo" panose="020B0604030504040204" pitchFamily="34" charset="-128"/>
                <a:ea typeface="Meiryo" panose="020B0604030504040204" pitchFamily="34" charset="-128"/>
              </a:defRPr>
            </a:lvl3pPr>
            <a:lvl4pPr marL="0" indent="0">
              <a:spcAft>
                <a:spcPts val="3000"/>
              </a:spcAft>
              <a:buFont typeface="+mj-lt"/>
              <a:buNone/>
              <a:defRPr sz="2400" b="0" i="0">
                <a:latin typeface="Meiryo" panose="020B0604030504040204" pitchFamily="34" charset="-128"/>
                <a:ea typeface="Meiryo" panose="020B0604030504040204" pitchFamily="34" charset="-128"/>
              </a:defRPr>
            </a:lvl4pPr>
            <a:lvl5pPr marL="0" indent="0">
              <a:spcAft>
                <a:spcPts val="3000"/>
              </a:spcAft>
              <a:buFont typeface="+mj-lt"/>
              <a:buNone/>
              <a:defRPr sz="2400" b="0" i="0">
                <a:latin typeface="Meiryo" panose="020B0604030504040204" pitchFamily="34" charset="-128"/>
                <a:ea typeface="Meiryo" panose="020B0604030504040204" pitchFamily="34" charset="-128"/>
              </a:defRPr>
            </a:lvl5pPr>
          </a:lstStyle>
          <a:p>
            <a:pPr lvl="0"/>
            <a:r>
              <a:rPr lang="en-US" dirty="0"/>
              <a:t>Enter high-level agenda items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99676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609599" y="404813"/>
            <a:ext cx="10958495" cy="539750"/>
          </a:xfrm>
          <a:prstGeom prst="rect">
            <a:avLst/>
          </a:prstGeo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Meiryo" panose="020B0604030504040204" pitchFamily="34" charset="-128"/>
              </a:defRPr>
            </a:lvl1pPr>
          </a:lstStyle>
          <a:p>
            <a:fld id="{753E92BF-DB2D-3347-B1C4-3ABDE634C031}" type="datetime1">
              <a:rPr lang="en-US" smtClean="0"/>
              <a:pPr/>
              <a:t>6/16/2024</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52372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16739"/>
            <a:ext cx="10958495" cy="527824"/>
          </a:xfrm>
          <a:prstGeom prst="rect">
            <a:avLst/>
          </a:prstGeom>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Meiryo" panose="020B0604030504040204" pitchFamily="34" charset="-128"/>
              </a:defRPr>
            </a:lvl1pPr>
          </a:lstStyle>
          <a:p>
            <a:fld id="{AAE926CB-9B0F-2A4C-A80E-E776D7DE5509}" type="datetime1">
              <a:rPr lang="en-US" smtClean="0"/>
              <a:pPr/>
              <a:t>6/16/2024</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28943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19125" y="412247"/>
            <a:ext cx="10948970" cy="532316"/>
          </a:xfrm>
          <a:prstGeom prst="rect">
            <a:avLst/>
          </a:prstGeo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Meiryo" panose="020B0604030504040204" pitchFamily="34" charset="-128"/>
              </a:defRPr>
            </a:lvl1pPr>
          </a:lstStyle>
          <a:p>
            <a:fld id="{9A109C05-CA0F-E34C-952A-CB075A6616E6}" type="datetime1">
              <a:rPr lang="en-US" smtClean="0"/>
              <a:pPr/>
              <a:t>6/16/2024</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618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19125" y="414936"/>
            <a:ext cx="10948970" cy="529627"/>
          </a:xfrm>
          <a:prstGeom prst="rect">
            <a:avLst/>
          </a:prstGeom>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Meiryo" panose="020B0604030504040204" pitchFamily="34" charset="-128"/>
              </a:defRPr>
            </a:lvl1pPr>
          </a:lstStyle>
          <a:p>
            <a:fld id="{9D26F4BB-042D-1846-B82D-51DA30BC67B4}" type="datetime1">
              <a:rPr lang="en-US" smtClean="0"/>
              <a:pPr/>
              <a:t>6/16/2024</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8868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a:prstGeom prst="rect">
            <a:avLst/>
          </a:prstGeo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Meiryo" panose="020B0604030504040204" pitchFamily="34" charset="-128"/>
              </a:defRPr>
            </a:lvl1pPr>
          </a:lstStyle>
          <a:p>
            <a:fld id="{09074AA5-C151-0A45-9F77-42A18481B716}" type="datetime1">
              <a:rPr lang="en-US" smtClean="0"/>
              <a:pPr/>
              <a:t>6/16/2024</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052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A7C147-BC45-674B-AE25-F0E6FE1A80D9}"/>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Meiryo" panose="020B0604030504040204" pitchFamily="34" charset="-128"/>
              </a:defRPr>
            </a:lvl1pPr>
          </a:lstStyle>
          <a:p>
            <a:fld id="{1BCA4EF0-1C08-984D-AE30-485386C628DD}" type="datetime1">
              <a:rPr lang="en-US" smtClean="0"/>
              <a:pPr/>
              <a:t>6/16/2024</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bg1"/>
                </a:solidFill>
                <a:latin typeface="Meiryo" panose="020B0604030504040204" pitchFamily="34" charset="-128"/>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solidFill>
                  <a:schemeClr val="bg2"/>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18164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25540"/>
          </a:xfrm>
          <a:prstGeom prst="rect">
            <a:avLst/>
          </a:prstGeom>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Meiryo" panose="020B0604030504040204" pitchFamily="34" charset="-128"/>
              </a:defRPr>
            </a:lvl1pPr>
          </a:lstStyle>
          <a:p>
            <a:fld id="{AFCEF566-6388-0347-9221-50EF0BCFE9D6}" type="datetime1">
              <a:rPr lang="en-US" smtClean="0"/>
              <a:pPr/>
              <a:t>6/16/2024</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99870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609599" y="409304"/>
            <a:ext cx="10958495" cy="535259"/>
          </a:xfrm>
          <a:prstGeom prst="rect">
            <a:avLst/>
          </a:prstGeom>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Meiryo" panose="020B0604030504040204" pitchFamily="34" charset="-128"/>
              </a:defRPr>
            </a:lvl1pPr>
          </a:lstStyle>
          <a:p>
            <a:fld id="{AC620E75-86A2-5048-9E95-5A3718CC37BB}" type="datetime1">
              <a:rPr lang="en-US" smtClean="0"/>
              <a:pPr/>
              <a:t>6/16/2024</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1020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90904"/>
          </a:xfrm>
          <a:prstGeom prst="rect">
            <a:avLst/>
          </a:prstGeom>
        </p:spPr>
        <p:txBody>
          <a:bodyPr/>
          <a:lstStyle>
            <a:lvl1pPr>
              <a:defRPr sz="2800" b="0" i="0">
                <a:latin typeface="Meiryo" panose="020B0604030504040204" pitchFamily="34" charset="-128"/>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Meiryo" panose="020B0604030504040204" pitchFamily="34" charset="-128"/>
              </a:defRPr>
            </a:lvl1pPr>
          </a:lstStyle>
          <a:p>
            <a:fld id="{45238E47-0159-EE4B-882C-434939001FD7}" type="datetime1">
              <a:rPr lang="en-US" smtClean="0"/>
              <a:pPr/>
              <a:t>6/16/2024</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55921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17917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39750"/>
          </a:xfrm>
          <a:prstGeom prst="rect">
            <a:avLst/>
          </a:prstGeo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Meiryo" panose="020B0604030504040204" pitchFamily="34" charset="-128"/>
              </a:defRPr>
            </a:lvl1pPr>
          </a:lstStyle>
          <a:p>
            <a:fld id="{D8CD9633-4542-C245-8371-65E493A22BA9}" type="datetime1">
              <a:rPr lang="en-US" smtClean="0"/>
              <a:pPr/>
              <a:t>6/16/2024</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309855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ja-JP" altLang="en-US"/>
              <a:t>メディアを追加</a:t>
            </a:r>
            <a:endParaRPr lang="en-US" dirty="0"/>
          </a:p>
        </p:txBody>
      </p:sp>
    </p:spTree>
    <p:extLst>
      <p:ext uri="{BB962C8B-B14F-4D97-AF65-F5344CB8AC3E}">
        <p14:creationId xmlns:p14="http://schemas.microsoft.com/office/powerpoint/2010/main" val="208258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391045"/>
            <a:ext cx="10972800" cy="535531"/>
          </a:xfrm>
          <a:prstGeom prst="rect">
            <a:avLst/>
          </a:prstGeo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53692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eiryo" panose="020B0604030504040204" pitchFamily="34" charset="-128"/>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eiryo" panose="020B0604030504040204" pitchFamily="34" charset="-128"/>
            </a:endParaRPr>
          </a:p>
        </p:txBody>
      </p:sp>
    </p:spTree>
    <p:extLst>
      <p:ext uri="{BB962C8B-B14F-4D97-AF65-F5344CB8AC3E}">
        <p14:creationId xmlns:p14="http://schemas.microsoft.com/office/powerpoint/2010/main" val="403198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FA99AD-597B-814E-A5A8-65741EE24A65}"/>
              </a:ext>
            </a:extLst>
          </p:cNvPr>
          <p:cNvSpPr/>
          <p:nvPr userDrawn="1"/>
        </p:nvSpPr>
        <p:spPr>
          <a:xfrm>
            <a:off x="0" y="0"/>
            <a:ext cx="12192000" cy="685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Meiryo" panose="020B0604030504040204" pitchFamily="34" charset="-128"/>
            </a:endParaRPr>
          </a:p>
        </p:txBody>
      </p:sp>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47842"/>
          </a:xfrm>
          <a:prstGeom prst="rect">
            <a:avLst/>
          </a:prstGeom>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Meiryo" panose="020B0604030504040204" pitchFamily="34" charset="-128"/>
              </a:defRPr>
            </a:lvl1pPr>
          </a:lstStyle>
          <a:p>
            <a:fld id="{22C91884-8A3A-414E-814D-7C63E1F458BC}" type="datetime1">
              <a:rPr lang="en-US" smtClean="0"/>
              <a:pPr/>
              <a:t>6/16/2024</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bg1"/>
                </a:solidFill>
                <a:latin typeface="Meiryo" panose="020B0604030504040204" pitchFamily="34" charset="-128"/>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solidFill>
                  <a:schemeClr val="bg2"/>
                </a:solidFill>
                <a:latin typeface="Meiryo" panose="020B0604030504040204" pitchFamily="34" charset="-128"/>
              </a:rPr>
              <a:t>© 2023, Amazon Web Services, Inc. or its affiliates.</a:t>
            </a:r>
          </a:p>
        </p:txBody>
      </p:sp>
    </p:spTree>
    <p:extLst>
      <p:ext uri="{BB962C8B-B14F-4D97-AF65-F5344CB8AC3E}">
        <p14:creationId xmlns:p14="http://schemas.microsoft.com/office/powerpoint/2010/main" val="104371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599" y="404813"/>
            <a:ext cx="10958495" cy="547842"/>
          </a:xfrm>
          <a:prstGeom prst="rect">
            <a:avLst/>
          </a:prstGeo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959759"/>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Meiryo" panose="020B0604030504040204" pitchFamily="34" charset="-128"/>
              </a:defRPr>
            </a:lvl1pPr>
          </a:lstStyle>
          <a:p>
            <a:fld id="{DA601E61-1CBD-E94A-9D90-79DA6F5C9A1A}" type="datetime1">
              <a:rPr lang="en-US" smtClean="0"/>
              <a:pPr/>
              <a:t>6/16/2024</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3672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Meiryo" panose="020B0604030504040204" pitchFamily="34" charset="-128"/>
              </a:defRPr>
            </a:lvl1pPr>
          </a:lstStyle>
          <a:p>
            <a:fld id="{4C88AD50-9C2A-4348-80A4-2855B184DF49}" type="datetime1">
              <a:rPr lang="en-US" smtClean="0"/>
              <a:pPr/>
              <a:t>6/16/2024</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50475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25540"/>
          </a:xfrm>
          <a:prstGeom prst="rect">
            <a:avLst/>
          </a:prstGeo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090225"/>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Meiryo" panose="020B0604030504040204" pitchFamily="34" charset="-128"/>
              </a:defRPr>
            </a:lvl1pPr>
          </a:lstStyle>
          <a:p>
            <a:fld id="{668FA32C-570C-F64B-925E-20F8A4E3922E}" type="datetime1">
              <a:rPr lang="en-US" smtClean="0"/>
              <a:pPr/>
              <a:t>6/16/2024</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91378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09962"/>
            <a:ext cx="10958495" cy="534601"/>
          </a:xfrm>
          <a:prstGeom prst="rect">
            <a:avLst/>
          </a:prstGeo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089025"/>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Meiryo" panose="020B0604030504040204" pitchFamily="34" charset="-128"/>
              </a:defRPr>
            </a:lvl1pPr>
          </a:lstStyle>
          <a:p>
            <a:fld id="{AA3420FF-F6AA-9F41-9518-472EB426B570}" type="datetime1">
              <a:rPr lang="en-US" smtClean="0"/>
              <a:pPr/>
              <a:t>6/16/2024</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185110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599" y="419023"/>
            <a:ext cx="10958495" cy="525540"/>
          </a:xfrm>
          <a:prstGeom prst="rect">
            <a:avLst/>
          </a:prstGeo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Meiryo" panose="020B0604030504040204" pitchFamily="34" charset="-128"/>
              </a:defRPr>
            </a:lvl1pPr>
          </a:lstStyle>
          <a:p>
            <a:fld id="{1FDBC3FF-ECDC-8D40-B923-1A53EBB42F09}" type="datetime1">
              <a:rPr lang="en-US" smtClean="0"/>
              <a:pPr/>
              <a:t>6/16/2024</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Meiryo" panose="020B0604030504040204" pitchFamily="34" charset="-128"/>
              </a:defRPr>
            </a:lvl1p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Meiryo" panose="020B0604030504040204" pitchFamily="34" charset="-128"/>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226308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595295" y="1083860"/>
            <a:ext cx="10972800" cy="2203680"/>
          </a:xfrm>
          <a:prstGeom prst="rect">
            <a:avLst/>
          </a:prstGeom>
        </p:spPr>
        <p:txBody>
          <a:bodyPr vert="horz" wrap="square" lIns="0" tIns="45720" rIns="0" bIns="45720" rtlCol="0">
            <a:sp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Meiryo" panose="020B0604030504040204" pitchFamily="34" charset="-128"/>
              </a:defRPr>
            </a:lvl1pPr>
          </a:lstStyle>
          <a:p>
            <a:fld id="{241C11DC-CF14-304A-B650-52BBF25E1B60}" type="datetime1">
              <a:rPr lang="en-US" smtClean="0"/>
              <a:pPr/>
              <a:t>6/16/2024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Meiryo" panose="020B0604030504040204" pitchFamily="34" charset="-128"/>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b="0" i="0">
                <a:solidFill>
                  <a:schemeClr val="tx2"/>
                </a:solidFill>
                <a:latin typeface="Meiryo" panose="020B0604030504040204" pitchFamily="34" charset="-128"/>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34" cstate="print">
            <a:extLst>
              <a:ext uri="{28A0092B-C50C-407E-A947-70E740481C1C}">
                <a14:useLocalDpi xmlns:a14="http://schemas.microsoft.com/office/drawing/2010/main"/>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024233" y="6389813"/>
            <a:ext cx="2143536" cy="184666"/>
          </a:xfrm>
          <a:prstGeom prst="rect">
            <a:avLst/>
          </a:prstGeom>
          <a:noFill/>
        </p:spPr>
        <p:txBody>
          <a:bodyPr wrap="none" rtlCol="0">
            <a:spAutoFit/>
          </a:bodyPr>
          <a:lstStyle/>
          <a:p>
            <a:pPr algn="ctr"/>
            <a:r>
              <a:rPr lang="en-US" sz="600" b="0" i="0" dirty="0">
                <a:latin typeface="Meiryo" panose="020B0604030504040204" pitchFamily="34" charset="-128"/>
              </a:rPr>
              <a:t>© 2023, Amazon Web Services, Inc. or its affiliates.</a:t>
            </a:r>
          </a:p>
        </p:txBody>
      </p:sp>
      <p:sp>
        <p:nvSpPr>
          <p:cNvPr id="11" name="Title Placeholder 1">
            <a:extLst>
              <a:ext uri="{FF2B5EF4-FFF2-40B4-BE49-F238E27FC236}">
                <a16:creationId xmlns:a16="http://schemas.microsoft.com/office/drawing/2014/main" id="{A5CE154B-4EEC-BB47-8B27-D61E40379CDC}"/>
              </a:ext>
            </a:extLst>
          </p:cNvPr>
          <p:cNvSpPr>
            <a:spLocks noGrp="1"/>
          </p:cNvSpPr>
          <p:nvPr>
            <p:ph type="title"/>
          </p:nvPr>
        </p:nvSpPr>
        <p:spPr>
          <a:xfrm>
            <a:off x="609600" y="401487"/>
            <a:ext cx="10957560" cy="547842"/>
          </a:xfrm>
          <a:prstGeom prst="rect">
            <a:avLst/>
          </a:prstGeom>
        </p:spPr>
        <p:txBody>
          <a:bodyPr vert="horz" wrap="square" lIns="0" tIns="45720" rIns="0" bIns="45720" rtlCol="0" anchor="t" anchorCtr="0">
            <a:spAutoFit/>
          </a:bodyPr>
          <a:lstStyle/>
          <a:p>
            <a:r>
              <a:rPr lang="ja-JP" altLang="en-US" dirty="0"/>
              <a:t>マスター タイトルの書式設定</a:t>
            </a:r>
            <a:endParaRPr lang="en-US" dirty="0"/>
          </a:p>
        </p:txBody>
      </p:sp>
    </p:spTree>
    <p:extLst>
      <p:ext uri="{BB962C8B-B14F-4D97-AF65-F5344CB8AC3E}">
        <p14:creationId xmlns:p14="http://schemas.microsoft.com/office/powerpoint/2010/main" val="1351834197"/>
      </p:ext>
    </p:extLst>
  </p:cSld>
  <p:clrMap bg1="lt1" tx1="dk1" bg2="lt2" tx2="dk2" accent1="accent1" accent2="accent2" accent3="accent3" accent4="accent4" accent5="accent5" accent6="accent6" hlink="hlink" folHlink="folHlink"/>
  <p:sldLayoutIdLst>
    <p:sldLayoutId id="2147483710" r:id="rId1"/>
    <p:sldLayoutId id="2147483718" r:id="rId2"/>
    <p:sldLayoutId id="2147483719"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6" r:id="rId26"/>
    <p:sldLayoutId id="2147483747" r:id="rId27"/>
    <p:sldLayoutId id="2147483748" r:id="rId28"/>
    <p:sldLayoutId id="2147483749" r:id="rId29"/>
    <p:sldLayoutId id="2147483750" r:id="rId30"/>
    <p:sldLayoutId id="2147483751" r:id="rId31"/>
    <p:sldLayoutId id="2147483757"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kumimoji="1" sz="3200" b="0" i="0" kern="1200" baseline="0">
          <a:solidFill>
            <a:schemeClr val="tx2"/>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kumimoji="1" sz="2800" b="0" i="0" kern="1200" baseline="0">
          <a:solidFill>
            <a:schemeClr val="tx2"/>
          </a:solidFill>
          <a:latin typeface="Meiryo" panose="020B0604030504040204" pitchFamily="34" charset="-128"/>
          <a:ea typeface="Meiryo" panose="020B0604030504040204" pitchFamily="34" charset="-128"/>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kumimoji="1" sz="2400" b="0" i="0" kern="1200" baseline="0">
          <a:solidFill>
            <a:schemeClr val="tx2"/>
          </a:solidFill>
          <a:latin typeface="Meiryo" panose="020B0604030504040204" pitchFamily="34" charset="-128"/>
          <a:ea typeface="Meiryo" panose="020B0604030504040204" pitchFamily="34" charset="-128"/>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kumimoji="1" sz="2000" b="0" i="0" kern="1200" baseline="0">
          <a:solidFill>
            <a:schemeClr val="tx2"/>
          </a:solidFill>
          <a:latin typeface="Meiryo" panose="020B0604030504040204" pitchFamily="34" charset="-128"/>
          <a:ea typeface="Meiryo" panose="020B0604030504040204" pitchFamily="34" charset="-128"/>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kumimoji="1" sz="1800" b="0" i="0" kern="1200" baseline="0">
          <a:solidFill>
            <a:schemeClr val="tx2"/>
          </a:solidFill>
          <a:latin typeface="Meiryo" panose="020B0604030504040204" pitchFamily="34" charset="-128"/>
          <a:ea typeface="Meiryo" panose="020B0604030504040204" pitchFamily="34" charset="-128"/>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kumimoji="1" sz="1800" b="0" i="0" kern="1200" baseline="0">
          <a:solidFill>
            <a:schemeClr val="tx2"/>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255" userDrawn="1">
          <p15:clr>
            <a:srgbClr val="F26B43"/>
          </p15:clr>
        </p15:guide>
        <p15:guide id="4" orient="horz" pos="3912">
          <p15:clr>
            <a:srgbClr val="F26B43"/>
          </p15:clr>
        </p15:guide>
        <p15:guide id="5" orient="horz" pos="686" userDrawn="1">
          <p15:clr>
            <a:srgbClr val="F26B43"/>
          </p15:clr>
        </p15:guide>
        <p15:guide id="6" orient="horz" pos="5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jp/%E9%AA%A8%E6%A0%BC%E8%A8%BA%E6%96%AD%C3%97%E3%83%91%E3%83%BC%E3%82%BD%E3%83%8A%E3%83%AB%E3%82%AB%E3%83%A9%E3%83%BC-%E6%9C%AC%E5%BD%93%E3%81%AB%E4%BC%BC%E5%90%88%E3%81%86%E6%9C%8D%E3%81%AB%E5%87%BA%E4%BC%9A%E3%81%88%E3%82%8B%E9%AD%94%E6%B3%95%E3%81%AE%E3%83%AB%E3%83%BC%E3%83%AB-%E3%81%93%E3%81%AE%E5%A4%8F%E3%81%AF%E4%BC%BC%E5%90%88%E3%81%86%E6%9C%8D%E3%81%AB%E5%87%BA%E4%BC%9A%E3%81%8A%E3%81%86%E3%82%B7%E3%83%AA%E3%83%BC%E3%82%BA-%E4%BA%8C%E7%A5%9E%E5%BC%93%E5%AD%90-ebook/dp/B06XG4NH5P"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5.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3BC20AE-190A-4E39-A69F-9C12AFD68C3C}"/>
              </a:ext>
            </a:extLst>
          </p:cNvPr>
          <p:cNvSpPr txBox="1">
            <a:spLocks/>
          </p:cNvSpPr>
          <p:nvPr/>
        </p:nvSpPr>
        <p:spPr>
          <a:xfrm>
            <a:off x="367857" y="1651590"/>
            <a:ext cx="10972800" cy="2003625"/>
          </a:xfrm>
          <a:prstGeom prst="rect">
            <a:avLst/>
          </a:prstGeom>
        </p:spPr>
        <p:txBody>
          <a:bodyPr vert="horz" wrap="square" lIns="0" tIns="45720" rIns="0" bIns="45720" rtlCol="0" anchor="t" anchorCtr="0">
            <a:spAutoFit/>
          </a:bodyPr>
          <a:lstStyle>
            <a:lvl1pPr algn="l" defTabSz="914363" rtl="0" eaLnBrk="1" latinLnBrk="0" hangingPunct="1">
              <a:lnSpc>
                <a:spcPct val="90000"/>
              </a:lnSpc>
              <a:spcBef>
                <a:spcPct val="0"/>
              </a:spcBef>
              <a:buNone/>
              <a:defRPr kumimoji="1" sz="3200" b="0" i="0" kern="1200" baseline="0">
                <a:solidFill>
                  <a:schemeClr val="tx1"/>
                </a:solidFill>
                <a:latin typeface="Meiryo" panose="020B0604030504040204" pitchFamily="34" charset="-128"/>
                <a:ea typeface="Meiryo" panose="020B0604030504040204" pitchFamily="34" charset="-128"/>
                <a:cs typeface="+mj-cs"/>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rPr>
              <a:t>ML Enablement Workshop #2: </a:t>
            </a:r>
            <a:r>
              <a:rPr kumimoji="1" lang="ja-JP" altLang="en-US"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rPr>
              <a:t>応用編</a:t>
            </a:r>
            <a:endPar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endParaRPr>
          </a:p>
          <a:p>
            <a:pPr marL="0" marR="0" lvl="0" indent="0" algn="l" defTabSz="914363" rtl="0" eaLnBrk="1" fontAlgn="auto" latinLnBrk="0" hangingPunct="1">
              <a:lnSpc>
                <a:spcPct val="90000"/>
              </a:lnSpc>
              <a:spcBef>
                <a:spcPct val="0"/>
              </a:spcBef>
              <a:spcAft>
                <a:spcPts val="0"/>
              </a:spcAft>
              <a:buClrTx/>
              <a:buSzTx/>
              <a:buFontTx/>
              <a:buNone/>
              <a:tabLst/>
              <a:defRPr/>
            </a:pPr>
            <a:endParaRPr kumimoji="1" lang="en-US" altLang="ja-JP" b="1" i="0" u="none" strike="noStrike" kern="1200" cap="none" spc="0" normalizeH="0" baseline="0" noProof="0" dirty="0">
              <a:ln>
                <a:noFill/>
              </a:ln>
              <a:solidFill>
                <a:sysClr val="window" lastClr="FFFFFF"/>
              </a:solidFill>
              <a:effectLst/>
              <a:uLnTx/>
              <a:uFillTx/>
              <a:latin typeface="Meiryo" panose="020B0604030504040204" pitchFamily="34" charset="-128"/>
              <a:ea typeface="Meiryo" panose="020B0604030504040204" pitchFamily="34" charset="-128"/>
              <a:cs typeface="+mj-cs"/>
            </a:endParaRPr>
          </a:p>
          <a:p>
            <a:pPr marL="0" marR="0" lvl="0" indent="0" algn="l" defTabSz="914363" rtl="0" eaLnBrk="1" fontAlgn="auto" latinLnBrk="0" hangingPunct="1">
              <a:lnSpc>
                <a:spcPct val="90000"/>
              </a:lnSpc>
              <a:spcBef>
                <a:spcPct val="0"/>
              </a:spcBef>
              <a:spcAft>
                <a:spcPts val="0"/>
              </a:spcAft>
              <a:buClrTx/>
              <a:buSzTx/>
              <a:buFontTx/>
              <a:buNone/>
              <a:tabLst/>
              <a:defRPr/>
            </a:pPr>
            <a:r>
              <a:rPr lang="ja-JP" altLang="en-US" sz="7200" b="1" dirty="0">
                <a:solidFill>
                  <a:sysClr val="window" lastClr="FFFFFF"/>
                </a:solidFill>
              </a:rPr>
              <a:t>顧客体験改善への応用</a:t>
            </a:r>
            <a:endParaRPr lang="en-US" altLang="ja-JP" sz="7200" b="1" dirty="0">
              <a:solidFill>
                <a:sysClr val="window" lastClr="FFFFFF"/>
              </a:solidFill>
            </a:endParaRPr>
          </a:p>
        </p:txBody>
      </p:sp>
      <p:sp>
        <p:nvSpPr>
          <p:cNvPr id="24" name="Text Placeholder 4">
            <a:extLst>
              <a:ext uri="{FF2B5EF4-FFF2-40B4-BE49-F238E27FC236}">
                <a16:creationId xmlns:a16="http://schemas.microsoft.com/office/drawing/2014/main" id="{0A1A6578-82C2-450F-AE43-C587C8094AB8}"/>
              </a:ext>
            </a:extLst>
          </p:cNvPr>
          <p:cNvSpPr txBox="1">
            <a:spLocks/>
          </p:cNvSpPr>
          <p:nvPr/>
        </p:nvSpPr>
        <p:spPr>
          <a:xfrm>
            <a:off x="296971" y="5087597"/>
            <a:ext cx="5892800" cy="146198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b="0" i="0" kern="1200">
                <a:solidFill>
                  <a:schemeClr val="tx1">
                    <a:tint val="75000"/>
                  </a:schemeClr>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メイリオ" panose="020B0604030504040204" pitchFamily="50" charset="-128"/>
                <a:cs typeface="+mn-cs"/>
              </a:rPr>
              <a:t>久保 隆宏</a:t>
            </a:r>
            <a:endParaRPr kumimoji="0" lang="en-US" altLang="ja-JP"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t>Developer Relation</a:t>
            </a:r>
            <a:b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br>
            <a:r>
              <a:rPr kumimoji="0" lang="en-US" sz="2000" b="0" i="0" u="none" strike="noStrike" kern="1200" cap="none" spc="0" normalizeH="0" baseline="0" noProof="0" dirty="0">
                <a:ln>
                  <a:noFill/>
                </a:ln>
                <a:solidFill>
                  <a:prstClr val="white">
                    <a:tint val="75000"/>
                  </a:prstClr>
                </a:solidFill>
                <a:effectLst/>
                <a:uLnTx/>
                <a:uFillTx/>
                <a:latin typeface="Meiryo" panose="020B0604030504040204" pitchFamily="34" charset="-128"/>
                <a:ea typeface="+mn-ea"/>
                <a:cs typeface="+mn-cs"/>
              </a:rPr>
              <a:t>Machine Learning</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10</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サイトで推薦を行うビジネスモデルで考える</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49" name="矢印: 上 48">
            <a:extLst>
              <a:ext uri="{FF2B5EF4-FFF2-40B4-BE49-F238E27FC236}">
                <a16:creationId xmlns:a16="http://schemas.microsoft.com/office/drawing/2014/main" id="{9FD66D44-72E7-40D4-8A91-E97B31F0D4B0}"/>
              </a:ext>
            </a:extLst>
          </p:cNvPr>
          <p:cNvSpPr/>
          <p:nvPr/>
        </p:nvSpPr>
        <p:spPr>
          <a:xfrm>
            <a:off x="3789881" y="5007323"/>
            <a:ext cx="480103" cy="1251541"/>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484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11</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サイトで推薦を行うビジネスモデルで考える</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49" name="矢印: 上 48">
            <a:extLst>
              <a:ext uri="{FF2B5EF4-FFF2-40B4-BE49-F238E27FC236}">
                <a16:creationId xmlns:a16="http://schemas.microsoft.com/office/drawing/2014/main" id="{9FD66D44-72E7-40D4-8A91-E97B31F0D4B0}"/>
              </a:ext>
            </a:extLst>
          </p:cNvPr>
          <p:cNvSpPr/>
          <p:nvPr/>
        </p:nvSpPr>
        <p:spPr>
          <a:xfrm>
            <a:off x="3789881" y="5007323"/>
            <a:ext cx="480103" cy="1251541"/>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76A5F734-8503-49B5-83B7-E928A5DEB4D7}"/>
              </a:ext>
            </a:extLst>
          </p:cNvPr>
          <p:cNvSpPr/>
          <p:nvPr/>
        </p:nvSpPr>
        <p:spPr>
          <a:xfrm>
            <a:off x="486137" y="1581129"/>
            <a:ext cx="11620982" cy="4708371"/>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1" name="テキスト ボックス 50">
            <a:extLst>
              <a:ext uri="{FF2B5EF4-FFF2-40B4-BE49-F238E27FC236}">
                <a16:creationId xmlns:a16="http://schemas.microsoft.com/office/drawing/2014/main" id="{C2355CF2-06D2-4B9F-A123-7B58D1A1CFA6}"/>
              </a:ext>
            </a:extLst>
          </p:cNvPr>
          <p:cNvSpPr txBox="1"/>
          <p:nvPr/>
        </p:nvSpPr>
        <p:spPr>
          <a:xfrm>
            <a:off x="208344" y="2801969"/>
            <a:ext cx="11898775" cy="1446550"/>
          </a:xfrm>
          <a:prstGeom prst="rect">
            <a:avLst/>
          </a:prstGeom>
          <a:solidFill>
            <a:schemeClr val="bg1"/>
          </a:solidFill>
        </p:spPr>
        <p:txBody>
          <a:bodyPr wrap="square" lIns="0" rIns="0" rtlCol="0">
            <a:spAutoFit/>
          </a:bodyPr>
          <a:lstStyle/>
          <a:p>
            <a:pPr algn="ctr"/>
            <a:r>
              <a:rPr kumimoji="1" lang="ja-JP" altLang="en-US" sz="4400" b="1" dirty="0">
                <a:solidFill>
                  <a:srgbClr val="FF0000"/>
                </a:solidFill>
                <a:latin typeface="メイリオ" panose="020B0604030504040204" pitchFamily="50" charset="-128"/>
                <a:ea typeface="メイリオ" panose="020B0604030504040204" pitchFamily="50" charset="-128"/>
              </a:rPr>
              <a:t>思ったように伸びない！</a:t>
            </a:r>
            <a:endParaRPr kumimoji="1" lang="en-US" altLang="ja-JP" sz="4400" b="1" dirty="0">
              <a:solidFill>
                <a:srgbClr val="FF0000"/>
              </a:solidFill>
              <a:latin typeface="メイリオ" panose="020B0604030504040204" pitchFamily="50" charset="-128"/>
              <a:ea typeface="メイリオ" panose="020B0604030504040204" pitchFamily="50" charset="-128"/>
            </a:endParaRPr>
          </a:p>
          <a:p>
            <a:pPr algn="ctr"/>
            <a:r>
              <a:rPr kumimoji="1" lang="ja-JP" altLang="en-US" sz="4400" b="1" dirty="0">
                <a:latin typeface="メイリオ" panose="020B0604030504040204" pitchFamily="50" charset="-128"/>
                <a:ea typeface="メイリオ" panose="020B0604030504040204" pitchFamily="50" charset="-128"/>
              </a:rPr>
              <a:t>考えられる理由は </a:t>
            </a:r>
            <a:r>
              <a:rPr kumimoji="1" lang="en-US" altLang="ja-JP" sz="4400" b="1" dirty="0">
                <a:latin typeface="メイリオ" panose="020B0604030504040204" pitchFamily="50" charset="-128"/>
                <a:ea typeface="メイリオ" panose="020B0604030504040204" pitchFamily="50" charset="-128"/>
              </a:rPr>
              <a:t>?</a:t>
            </a:r>
            <a:endParaRPr kumimoji="1" lang="ja-JP" altLang="en-US" sz="4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764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12</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サイトで推薦を行うビジネスモデルで考える</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15987"/>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9BFAAAF6-970B-4002-B1D9-A90864FBCE6E}"/>
              </a:ext>
            </a:extLst>
          </p:cNvPr>
          <p:cNvSpPr/>
          <p:nvPr/>
        </p:nvSpPr>
        <p:spPr>
          <a:xfrm rot="5400000">
            <a:off x="3526892" y="5564446"/>
            <a:ext cx="1104264" cy="284574"/>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52" name="正方形/長方形 51">
            <a:extLst>
              <a:ext uri="{FF2B5EF4-FFF2-40B4-BE49-F238E27FC236}">
                <a16:creationId xmlns:a16="http://schemas.microsoft.com/office/drawing/2014/main" id="{2E14B933-9913-4E48-90FE-C703386AB154}"/>
              </a:ext>
            </a:extLst>
          </p:cNvPr>
          <p:cNvSpPr/>
          <p:nvPr/>
        </p:nvSpPr>
        <p:spPr>
          <a:xfrm>
            <a:off x="486136" y="1550578"/>
            <a:ext cx="11494849" cy="4667314"/>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吹き出し: 線 1">
            <a:extLst>
              <a:ext uri="{FF2B5EF4-FFF2-40B4-BE49-F238E27FC236}">
                <a16:creationId xmlns:a16="http://schemas.microsoft.com/office/drawing/2014/main" id="{674E8C09-6289-4DD9-AB53-6BE93A063742}"/>
              </a:ext>
            </a:extLst>
          </p:cNvPr>
          <p:cNvSpPr/>
          <p:nvPr/>
        </p:nvSpPr>
        <p:spPr>
          <a:xfrm>
            <a:off x="3220378" y="4872092"/>
            <a:ext cx="6251739" cy="1127028"/>
          </a:xfrm>
          <a:prstGeom prst="borderCallout1">
            <a:avLst>
              <a:gd name="adj1" fmla="val -12060"/>
              <a:gd name="adj2" fmla="val 74056"/>
              <a:gd name="adj3" fmla="val -50794"/>
              <a:gd name="adj4" fmla="val 89416"/>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800" dirty="0">
                <a:solidFill>
                  <a:schemeClr val="tx1"/>
                </a:solidFill>
                <a:latin typeface="メイリオ" panose="020B0604030504040204" pitchFamily="50" charset="-128"/>
                <a:ea typeface="メイリオ" panose="020B0604030504040204" pitchFamily="50" charset="-128"/>
              </a:rPr>
              <a:t>服を買う場面におけるストーリーは </a:t>
            </a:r>
            <a:r>
              <a:rPr kumimoji="1" lang="en-US" altLang="ja-JP" sz="2800" dirty="0">
                <a:solidFill>
                  <a:schemeClr val="tx1"/>
                </a:solidFill>
                <a:latin typeface="メイリオ" panose="020B0604030504040204" pitchFamily="50" charset="-128"/>
                <a:ea typeface="メイリオ" panose="020B0604030504040204" pitchFamily="50" charset="-128"/>
              </a:rPr>
              <a:t>? </a:t>
            </a:r>
            <a:r>
              <a:rPr kumimoji="1" lang="en-US" altLang="ja-JP" sz="2800" dirty="0">
                <a:solidFill>
                  <a:schemeClr val="tx1"/>
                </a:solidFill>
              </a:rPr>
              <a:t> </a:t>
            </a:r>
            <a:endParaRPr kumimoji="1" lang="ja-JP" altLang="en-US" sz="2800" dirty="0" err="1">
              <a:solidFill>
                <a:schemeClr val="tx1"/>
              </a:solidFill>
            </a:endParaRP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solidFill>
            <a:schemeClr val="bg1"/>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b="1" dirty="0">
                <a:solidFill>
                  <a:schemeClr val="tx1"/>
                </a:solidFill>
                <a:latin typeface="メイリオ" panose="020B0604030504040204" pitchFamily="50" charset="-128"/>
                <a:ea typeface="メイリオ" panose="020B0604030504040204" pitchFamily="50" charset="-128"/>
              </a:rPr>
            </a:br>
            <a:r>
              <a:rPr kumimoji="1" lang="ja-JP" altLang="en-US" b="1" dirty="0">
                <a:solidFill>
                  <a:schemeClr val="tx1"/>
                </a:solidFill>
                <a:latin typeface="メイリオ" panose="020B0604030504040204" pitchFamily="50" charset="-128"/>
                <a:ea typeface="メイリオ" panose="020B0604030504040204" pitchFamily="50" charset="-128"/>
              </a:rPr>
              <a:t>顧客</a:t>
            </a:r>
          </a:p>
        </p:txBody>
      </p:sp>
    </p:spTree>
    <p:extLst>
      <p:ext uri="{BB962C8B-B14F-4D97-AF65-F5344CB8AC3E}">
        <p14:creationId xmlns:p14="http://schemas.microsoft.com/office/powerpoint/2010/main" val="286689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a:t>
            </a:r>
          </a:p>
        </p:txBody>
      </p:sp>
      <p:sp>
        <p:nvSpPr>
          <p:cNvPr id="51" name="コンテンツ プレースホルダー 2">
            <a:extLst>
              <a:ext uri="{FF2B5EF4-FFF2-40B4-BE49-F238E27FC236}">
                <a16:creationId xmlns:a16="http://schemas.microsoft.com/office/drawing/2014/main" id="{E410D392-5CA4-48F4-973E-94ECA884AFCE}"/>
              </a:ext>
            </a:extLst>
          </p:cNvPr>
          <p:cNvSpPr txBox="1">
            <a:spLocks/>
          </p:cNvSpPr>
          <p:nvPr/>
        </p:nvSpPr>
        <p:spPr>
          <a:xfrm>
            <a:off x="609600" y="1704489"/>
            <a:ext cx="10972800" cy="377026"/>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kumimoji="1" sz="2800" b="0" i="0" kern="1200" baseline="0">
                <a:solidFill>
                  <a:schemeClr val="tx2"/>
                </a:solidFill>
                <a:latin typeface="Meiryo" panose="020B0604030504040204" pitchFamily="34" charset="-128"/>
                <a:ea typeface="Meiryo" panose="020B0604030504040204" pitchFamily="34" charset="-128"/>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kumimoji="1" sz="2400" b="0" i="0" kern="1200" baseline="0">
                <a:solidFill>
                  <a:schemeClr val="tx2"/>
                </a:solidFill>
                <a:latin typeface="Meiryo" panose="020B0604030504040204" pitchFamily="34" charset="-128"/>
                <a:ea typeface="Meiryo" panose="020B0604030504040204" pitchFamily="34" charset="-128"/>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kumimoji="1" sz="2000" b="0" i="0" kern="1200" baseline="0">
                <a:solidFill>
                  <a:schemeClr val="tx2"/>
                </a:solidFill>
                <a:latin typeface="Meiryo" panose="020B0604030504040204" pitchFamily="34" charset="-128"/>
                <a:ea typeface="Meiryo" panose="020B0604030504040204" pitchFamily="34" charset="-128"/>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eiryo" panose="020B0604030504040204" pitchFamily="34" charset="-128"/>
                <a:ea typeface="Meiryo" panose="020B0604030504040204" pitchFamily="34" charset="-128"/>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a:t>
            </a:r>
            <a:r>
              <a:rPr lang="ja-JP" altLang="en-US" sz="2000" dirty="0"/>
              <a:t>一例</a:t>
            </a:r>
            <a:r>
              <a:rPr lang="en-US" altLang="ja-JP" sz="2000" dirty="0"/>
              <a:t>)</a:t>
            </a:r>
            <a:endParaRPr lang="ja-JP" altLang="en-US" sz="2000" dirty="0"/>
          </a:p>
        </p:txBody>
      </p:sp>
      <p:pic>
        <p:nvPicPr>
          <p:cNvPr id="7" name="図 6">
            <a:extLst>
              <a:ext uri="{FF2B5EF4-FFF2-40B4-BE49-F238E27FC236}">
                <a16:creationId xmlns:a16="http://schemas.microsoft.com/office/drawing/2014/main" id="{CC18F6C3-0A73-414D-9FEA-673CB39DE260}"/>
              </a:ext>
            </a:extLst>
          </p:cNvPr>
          <p:cNvPicPr>
            <a:picLocks noChangeAspect="1"/>
          </p:cNvPicPr>
          <p:nvPr/>
        </p:nvPicPr>
        <p:blipFill>
          <a:blip r:embed="rId2"/>
          <a:stretch>
            <a:fillRect/>
          </a:stretch>
        </p:blipFill>
        <p:spPr>
          <a:xfrm>
            <a:off x="823912" y="2204875"/>
            <a:ext cx="10544175" cy="3733800"/>
          </a:xfrm>
          <a:prstGeom prst="rect">
            <a:avLst/>
          </a:prstGeom>
        </p:spPr>
      </p:pic>
    </p:spTree>
    <p:extLst>
      <p:ext uri="{BB962C8B-B14F-4D97-AF65-F5344CB8AC3E}">
        <p14:creationId xmlns:p14="http://schemas.microsoft.com/office/powerpoint/2010/main" val="199907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14</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a:t>
            </a:r>
          </a:p>
        </p:txBody>
      </p:sp>
      <p:sp>
        <p:nvSpPr>
          <p:cNvPr id="51" name="コンテンツ プレースホルダー 2">
            <a:extLst>
              <a:ext uri="{FF2B5EF4-FFF2-40B4-BE49-F238E27FC236}">
                <a16:creationId xmlns:a16="http://schemas.microsoft.com/office/drawing/2014/main" id="{E410D392-5CA4-48F4-973E-94ECA884AFCE}"/>
              </a:ext>
            </a:extLst>
          </p:cNvPr>
          <p:cNvSpPr txBox="1">
            <a:spLocks/>
          </p:cNvSpPr>
          <p:nvPr/>
        </p:nvSpPr>
        <p:spPr>
          <a:xfrm>
            <a:off x="609600" y="1704489"/>
            <a:ext cx="10972800" cy="377026"/>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kumimoji="1" sz="2800" b="0" i="0" kern="1200" baseline="0">
                <a:solidFill>
                  <a:schemeClr val="tx2"/>
                </a:solidFill>
                <a:latin typeface="Meiryo" panose="020B0604030504040204" pitchFamily="34" charset="-128"/>
                <a:ea typeface="Meiryo" panose="020B0604030504040204" pitchFamily="34" charset="-128"/>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kumimoji="1" sz="2400" b="0" i="0" kern="1200" baseline="0">
                <a:solidFill>
                  <a:schemeClr val="tx2"/>
                </a:solidFill>
                <a:latin typeface="Meiryo" panose="020B0604030504040204" pitchFamily="34" charset="-128"/>
                <a:ea typeface="Meiryo" panose="020B0604030504040204" pitchFamily="34" charset="-128"/>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kumimoji="1" sz="2000" b="0" i="0" kern="1200" baseline="0">
                <a:solidFill>
                  <a:schemeClr val="tx2"/>
                </a:solidFill>
                <a:latin typeface="Meiryo" panose="020B0604030504040204" pitchFamily="34" charset="-128"/>
                <a:ea typeface="Meiryo" panose="020B0604030504040204" pitchFamily="34" charset="-128"/>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eiryo" panose="020B0604030504040204" pitchFamily="34" charset="-128"/>
                <a:ea typeface="Meiryo" panose="020B0604030504040204" pitchFamily="34" charset="-128"/>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kumimoji="1" sz="1800" b="0" i="0" kern="1200" baseline="0">
                <a:solidFill>
                  <a:schemeClr val="tx2"/>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000" dirty="0"/>
              <a:t>(</a:t>
            </a:r>
            <a:r>
              <a:rPr lang="ja-JP" altLang="en-US" sz="2000" dirty="0"/>
              <a:t>一例</a:t>
            </a:r>
            <a:r>
              <a:rPr lang="en-US" altLang="ja-JP" sz="2000" dirty="0"/>
              <a:t>)</a:t>
            </a:r>
            <a:endParaRPr lang="ja-JP" altLang="en-US" sz="2000" dirty="0"/>
          </a:p>
        </p:txBody>
      </p:sp>
      <p:pic>
        <p:nvPicPr>
          <p:cNvPr id="7" name="図 6">
            <a:extLst>
              <a:ext uri="{FF2B5EF4-FFF2-40B4-BE49-F238E27FC236}">
                <a16:creationId xmlns:a16="http://schemas.microsoft.com/office/drawing/2014/main" id="{CC18F6C3-0A73-414D-9FEA-673CB39DE260}"/>
              </a:ext>
            </a:extLst>
          </p:cNvPr>
          <p:cNvPicPr>
            <a:picLocks noChangeAspect="1"/>
          </p:cNvPicPr>
          <p:nvPr/>
        </p:nvPicPr>
        <p:blipFill>
          <a:blip r:embed="rId2"/>
          <a:stretch>
            <a:fillRect/>
          </a:stretch>
        </p:blipFill>
        <p:spPr>
          <a:xfrm>
            <a:off x="823912" y="2204875"/>
            <a:ext cx="10544175" cy="3733800"/>
          </a:xfrm>
          <a:prstGeom prst="rect">
            <a:avLst/>
          </a:prstGeom>
        </p:spPr>
      </p:pic>
      <p:sp>
        <p:nvSpPr>
          <p:cNvPr id="2" name="矢印: 上 1">
            <a:extLst>
              <a:ext uri="{FF2B5EF4-FFF2-40B4-BE49-F238E27FC236}">
                <a16:creationId xmlns:a16="http://schemas.microsoft.com/office/drawing/2014/main" id="{BAE8070C-5DCD-4B2F-A4D6-D1207956EA9A}"/>
              </a:ext>
            </a:extLst>
          </p:cNvPr>
          <p:cNvSpPr/>
          <p:nvPr/>
        </p:nvSpPr>
        <p:spPr>
          <a:xfrm>
            <a:off x="3970680" y="3543111"/>
            <a:ext cx="532435" cy="428264"/>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8" name="テキスト ボックス 7">
            <a:extLst>
              <a:ext uri="{FF2B5EF4-FFF2-40B4-BE49-F238E27FC236}">
                <a16:creationId xmlns:a16="http://schemas.microsoft.com/office/drawing/2014/main" id="{22B5D830-CD1A-440C-BF50-E090E917AE9F}"/>
              </a:ext>
            </a:extLst>
          </p:cNvPr>
          <p:cNvSpPr txBox="1"/>
          <p:nvPr/>
        </p:nvSpPr>
        <p:spPr>
          <a:xfrm>
            <a:off x="2808789" y="5974958"/>
            <a:ext cx="8773611" cy="338554"/>
          </a:xfrm>
          <a:prstGeom prst="rect">
            <a:avLst/>
          </a:prstGeom>
          <a:noFill/>
        </p:spPr>
        <p:txBody>
          <a:bodyPr wrap="square" lIns="0" rIns="0" rtlCol="0">
            <a:spAutoFit/>
          </a:bodyPr>
          <a:lstStyle/>
          <a:p>
            <a:pPr algn="r"/>
            <a:r>
              <a:rPr kumimoji="1" lang="en-US" altLang="ja-JP" sz="1600" dirty="0"/>
              <a:t>“</a:t>
            </a:r>
            <a:r>
              <a:rPr kumimoji="1" lang="ja-JP" altLang="en-US" sz="1600" dirty="0">
                <a:latin typeface="メイリオ" panose="020B0604030504040204" pitchFamily="50" charset="-128"/>
                <a:ea typeface="メイリオ" panose="020B0604030504040204" pitchFamily="50" charset="-128"/>
                <a:hlinkClick r:id="rId3"/>
              </a:rPr>
              <a:t>骨格診断</a:t>
            </a:r>
            <a:r>
              <a:rPr kumimoji="1" lang="en-US" altLang="ja-JP" sz="1600" dirty="0">
                <a:latin typeface="メイリオ" panose="020B0604030504040204" pitchFamily="50" charset="-128"/>
                <a:ea typeface="メイリオ" panose="020B0604030504040204" pitchFamily="50" charset="-128"/>
                <a:hlinkClick r:id="rId3"/>
              </a:rPr>
              <a:t>×</a:t>
            </a:r>
            <a:r>
              <a:rPr kumimoji="1" lang="ja-JP" altLang="en-US" sz="1600" dirty="0">
                <a:latin typeface="メイリオ" panose="020B0604030504040204" pitchFamily="50" charset="-128"/>
                <a:ea typeface="メイリオ" panose="020B0604030504040204" pitchFamily="50" charset="-128"/>
                <a:hlinkClick r:id="rId3"/>
              </a:rPr>
              <a:t>パーソナルカラー 本当に似合う服に出会える魔法のルール</a:t>
            </a:r>
            <a:r>
              <a:rPr kumimoji="1" lang="en-US" altLang="ja-JP" sz="1600" dirty="0"/>
              <a:t>”</a:t>
            </a:r>
            <a:r>
              <a:rPr kumimoji="1" lang="ja-JP" altLang="en-US" sz="1600" dirty="0"/>
              <a:t> </a:t>
            </a:r>
            <a:r>
              <a:rPr kumimoji="1" lang="ja-JP" altLang="en-US" sz="1600" dirty="0">
                <a:latin typeface="メイリオ" panose="020B0604030504040204" pitchFamily="50" charset="-128"/>
                <a:ea typeface="メイリオ" panose="020B0604030504040204" pitchFamily="50" charset="-128"/>
              </a:rPr>
              <a:t>より引用</a:t>
            </a:r>
          </a:p>
        </p:txBody>
      </p:sp>
      <p:sp>
        <p:nvSpPr>
          <p:cNvPr id="6" name="正方形/長方形 5">
            <a:extLst>
              <a:ext uri="{FF2B5EF4-FFF2-40B4-BE49-F238E27FC236}">
                <a16:creationId xmlns:a16="http://schemas.microsoft.com/office/drawing/2014/main" id="{3D0670DF-3209-455E-95DF-02A09694A447}"/>
              </a:ext>
            </a:extLst>
          </p:cNvPr>
          <p:cNvSpPr/>
          <p:nvPr/>
        </p:nvSpPr>
        <p:spPr>
          <a:xfrm>
            <a:off x="3622876" y="4071775"/>
            <a:ext cx="7745211" cy="1866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pic>
        <p:nvPicPr>
          <p:cNvPr id="10" name="図 9">
            <a:extLst>
              <a:ext uri="{FF2B5EF4-FFF2-40B4-BE49-F238E27FC236}">
                <a16:creationId xmlns:a16="http://schemas.microsoft.com/office/drawing/2014/main" id="{8AFA88FE-A0CC-4B84-80DA-747F1D2C9327}"/>
              </a:ext>
            </a:extLst>
          </p:cNvPr>
          <p:cNvPicPr>
            <a:picLocks noChangeAspect="1"/>
          </p:cNvPicPr>
          <p:nvPr/>
        </p:nvPicPr>
        <p:blipFill>
          <a:blip r:embed="rId4"/>
          <a:stretch>
            <a:fillRect/>
          </a:stretch>
        </p:blipFill>
        <p:spPr>
          <a:xfrm>
            <a:off x="3765630" y="4113054"/>
            <a:ext cx="1202726" cy="1725221"/>
          </a:xfrm>
          <a:prstGeom prst="rect">
            <a:avLst/>
          </a:prstGeom>
        </p:spPr>
      </p:pic>
      <p:sp>
        <p:nvSpPr>
          <p:cNvPr id="9" name="テキスト ボックス 8">
            <a:extLst>
              <a:ext uri="{FF2B5EF4-FFF2-40B4-BE49-F238E27FC236}">
                <a16:creationId xmlns:a16="http://schemas.microsoft.com/office/drawing/2014/main" id="{8D485090-6ABF-4300-83B5-0092E41B321A}"/>
              </a:ext>
            </a:extLst>
          </p:cNvPr>
          <p:cNvSpPr txBox="1"/>
          <p:nvPr/>
        </p:nvSpPr>
        <p:spPr>
          <a:xfrm>
            <a:off x="5116010" y="4113054"/>
            <a:ext cx="6134582" cy="193899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ファッション誌と競合している。</a:t>
            </a:r>
            <a:endParaRPr kumimoji="1" lang="en-US" altLang="ja-JP" sz="2000" b="1"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ファッション誌で勧められている「体型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骨格 </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 とパーソナルカラーに基づく選び方」がサイトでできなかったら、「ファッションに自信がないユーザー」の期待には応えられていない。</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1363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15</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600" y="1090225"/>
            <a:ext cx="10972800" cy="3122393"/>
          </a:xfrm>
        </p:spPr>
        <p:txBody>
          <a:bodyPr/>
          <a:lstStyle/>
          <a:p>
            <a:pPr marL="457200" indent="-457200">
              <a:buFont typeface="Arial" panose="020B0604020202020204" pitchFamily="34" charset="0"/>
              <a:buChar char="•"/>
            </a:pPr>
            <a:r>
              <a:rPr lang="ja-JP" altLang="en-US" dirty="0"/>
              <a:t>現在は顧客に多様な選択肢があり、プロダクトをリリースしただけで手に取ってもらえる可能性は低い。</a:t>
            </a:r>
            <a:endParaRPr lang="en-US" altLang="ja-JP" dirty="0"/>
          </a:p>
          <a:p>
            <a:pPr marL="457200" indent="-457200">
              <a:buFont typeface="Arial" panose="020B0604020202020204" pitchFamily="34" charset="0"/>
              <a:buChar char="•"/>
            </a:pPr>
            <a:r>
              <a:rPr lang="ja-JP" altLang="en-US" dirty="0"/>
              <a:t>顧客に選ばれるには、ある場面においてプロダクトを利用することが</a:t>
            </a:r>
            <a:r>
              <a:rPr lang="ja-JP" altLang="en-US" b="1" dirty="0">
                <a:solidFill>
                  <a:srgbClr val="FFC000"/>
                </a:solidFill>
              </a:rPr>
              <a:t>他の選択肢より</a:t>
            </a:r>
            <a:r>
              <a:rPr lang="ja-JP" altLang="en-US" dirty="0"/>
              <a:t>必然に感じられるストーリーが必要。</a:t>
            </a:r>
            <a:endParaRPr lang="en-US" altLang="ja-JP" dirty="0"/>
          </a:p>
          <a:p>
            <a:pPr marL="457200" indent="-457200">
              <a:buFont typeface="Arial" panose="020B0604020202020204" pitchFamily="34" charset="0"/>
              <a:buChar char="•"/>
            </a:pPr>
            <a:r>
              <a:rPr lang="ja-JP" altLang="en-US" dirty="0"/>
              <a:t>ストーリーに注目することで他の選択肢に気づくことができる。</a:t>
            </a:r>
          </a:p>
          <a:p>
            <a:r>
              <a:rPr lang="en-US" altLang="ja-JP" dirty="0"/>
              <a:t> </a:t>
            </a:r>
            <a:endParaRPr lang="ja-JP" altLang="en-US" dirty="0"/>
          </a:p>
        </p:txBody>
      </p:sp>
      <p:sp>
        <p:nvSpPr>
          <p:cNvPr id="9" name="吹き出し: 線 8">
            <a:extLst>
              <a:ext uri="{FF2B5EF4-FFF2-40B4-BE49-F238E27FC236}">
                <a16:creationId xmlns:a16="http://schemas.microsoft.com/office/drawing/2014/main" id="{536B0626-07F0-4D7B-A85A-779FC81CA463}"/>
              </a:ext>
            </a:extLst>
          </p:cNvPr>
          <p:cNvSpPr/>
          <p:nvPr/>
        </p:nvSpPr>
        <p:spPr>
          <a:xfrm>
            <a:off x="5879939" y="4676172"/>
            <a:ext cx="5792461" cy="1342663"/>
          </a:xfrm>
          <a:prstGeom prst="borderCallout1">
            <a:avLst>
              <a:gd name="adj1" fmla="val -7112"/>
              <a:gd name="adj2" fmla="val 15952"/>
              <a:gd name="adj3" fmla="val -72845"/>
              <a:gd name="adj4" fmla="val 68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dirty="0">
                <a:solidFill>
                  <a:schemeClr val="tx1"/>
                </a:solidFill>
                <a:latin typeface="メイリオ" panose="020B0604030504040204" pitchFamily="50" charset="-128"/>
                <a:ea typeface="メイリオ" panose="020B0604030504040204" pitchFamily="50" charset="-128"/>
              </a:rPr>
              <a:t>「カスタマージャーニーマップ」</a:t>
            </a:r>
            <a:br>
              <a:rPr kumimoji="1" lang="en-US" altLang="ja-JP" sz="2400" dirty="0">
                <a:solidFill>
                  <a:schemeClr val="tx1"/>
                </a:solidFill>
                <a:latin typeface="メイリオ" panose="020B0604030504040204" pitchFamily="50" charset="-128"/>
                <a:ea typeface="メイリオ" panose="020B0604030504040204" pitchFamily="50" charset="-128"/>
              </a:rPr>
            </a:br>
            <a:r>
              <a:rPr kumimoji="1" lang="ja-JP" altLang="en-US" sz="2400" dirty="0">
                <a:solidFill>
                  <a:schemeClr val="tx1"/>
                </a:solidFill>
                <a:latin typeface="メイリオ" panose="020B0604030504040204" pitchFamily="50" charset="-128"/>
                <a:ea typeface="メイリオ" panose="020B0604030504040204" pitchFamily="50" charset="-128"/>
              </a:rPr>
              <a:t>などが代表例。ストーリーについてより深く知りたい場合、参考文献を参照。</a:t>
            </a:r>
          </a:p>
        </p:txBody>
      </p:sp>
    </p:spTree>
    <p:extLst>
      <p:ext uri="{BB962C8B-B14F-4D97-AF65-F5344CB8AC3E}">
        <p14:creationId xmlns:p14="http://schemas.microsoft.com/office/powerpoint/2010/main" val="104366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b="1" dirty="0">
                <a:solidFill>
                  <a:srgbClr val="FFC000"/>
                </a:solidFill>
              </a:rPr>
              <a:t>顧客が価値を体験するストーリーを可視化する必要性を知る</a:t>
            </a:r>
            <a:endParaRPr lang="en-US" altLang="ja-JP" b="1" dirty="0">
              <a:solidFill>
                <a:srgbClr val="FFC000"/>
              </a:solidFill>
            </a:endParaRPr>
          </a:p>
          <a:p>
            <a:pPr marL="514350" indent="-514350">
              <a:buAutoNum type="arabicPeriod"/>
            </a:pPr>
            <a:r>
              <a:rPr lang="ja-JP" altLang="en-US" dirty="0">
                <a:solidFill>
                  <a:schemeClr val="bg1">
                    <a:lumMod val="75000"/>
                  </a:schemeClr>
                </a:solidFill>
              </a:rPr>
              <a:t>実際にプロダクト価値を体験するストーリーを可視化する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30 min</a:t>
            </a:r>
            <a:endParaRPr kumimoji="1" lang="ja-JP" altLang="en-US" sz="2400" b="1" dirty="0" err="1">
              <a:solidFill>
                <a:srgbClr val="FFC000"/>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cxnSp>
        <p:nvCxnSpPr>
          <p:cNvPr id="10" name="直線コネクタ 9">
            <a:extLst>
              <a:ext uri="{FF2B5EF4-FFF2-40B4-BE49-F238E27FC236}">
                <a16:creationId xmlns:a16="http://schemas.microsoft.com/office/drawing/2014/main" id="{379627FF-E6EC-4BD1-A5FB-03C4C0927D53}"/>
              </a:ext>
            </a:extLst>
          </p:cNvPr>
          <p:cNvCxnSpPr>
            <a:cxnSpLocks/>
          </p:cNvCxnSpPr>
          <p:nvPr/>
        </p:nvCxnSpPr>
        <p:spPr>
          <a:xfrm>
            <a:off x="6697884" y="1555850"/>
            <a:ext cx="4031848"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5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17</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2503762"/>
          </a:xfrm>
        </p:spPr>
        <p:txBody>
          <a:bodyPr/>
          <a:lstStyle/>
          <a:p>
            <a:r>
              <a:rPr lang="ja-JP" altLang="en-US" b="1" dirty="0">
                <a:solidFill>
                  <a:schemeClr val="tx1"/>
                </a:solidFill>
              </a:rPr>
              <a:t>複数の組織にまたがるステークホルダーが、実現したいストーリーを一目で理解するため。</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可視化されたアウトプットはもちろん、アウトプットを作る過程の組織間の交流にも意味がある。</a:t>
            </a:r>
            <a:endParaRPr lang="en-US" altLang="ja-JP" dirty="0">
              <a:solidFill>
                <a:schemeClr val="tx1"/>
              </a:solidFill>
            </a:endParaRPr>
          </a:p>
        </p:txBody>
      </p:sp>
    </p:spTree>
    <p:extLst>
      <p:ext uri="{BB962C8B-B14F-4D97-AF65-F5344CB8AC3E}">
        <p14:creationId xmlns:p14="http://schemas.microsoft.com/office/powerpoint/2010/main" val="428417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18</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878702"/>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サイトで推薦に使う項目を増やそうとした場合</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9BFAAAF6-970B-4002-B1D9-A90864FBCE6E}"/>
              </a:ext>
            </a:extLst>
          </p:cNvPr>
          <p:cNvSpPr/>
          <p:nvPr/>
        </p:nvSpPr>
        <p:spPr>
          <a:xfrm rot="5400000">
            <a:off x="3526892" y="5564446"/>
            <a:ext cx="1104264" cy="2845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C3B1289D-E532-4798-A415-22C3B90955DD}"/>
              </a:ext>
            </a:extLst>
          </p:cNvPr>
          <p:cNvSpPr/>
          <p:nvPr/>
        </p:nvSpPr>
        <p:spPr>
          <a:xfrm>
            <a:off x="560509" y="1601971"/>
            <a:ext cx="695164"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solidFill>
            <a:schemeClr val="bg1"/>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62" name="正方形/長方形 61">
            <a:extLst>
              <a:ext uri="{FF2B5EF4-FFF2-40B4-BE49-F238E27FC236}">
                <a16:creationId xmlns:a16="http://schemas.microsoft.com/office/drawing/2014/main" id="{2AD9317A-FF45-4EA8-9A62-2764529E768B}"/>
              </a:ext>
            </a:extLst>
          </p:cNvPr>
          <p:cNvSpPr/>
          <p:nvPr/>
        </p:nvSpPr>
        <p:spPr>
          <a:xfrm>
            <a:off x="1265833" y="5006061"/>
            <a:ext cx="1893748" cy="1293859"/>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正方形/長方形 48">
            <a:extLst>
              <a:ext uri="{FF2B5EF4-FFF2-40B4-BE49-F238E27FC236}">
                <a16:creationId xmlns:a16="http://schemas.microsoft.com/office/drawing/2014/main" id="{9799609C-F783-4804-8774-D48A9BA4FE22}"/>
              </a:ext>
            </a:extLst>
          </p:cNvPr>
          <p:cNvSpPr/>
          <p:nvPr/>
        </p:nvSpPr>
        <p:spPr>
          <a:xfrm>
            <a:off x="3130401" y="1615128"/>
            <a:ext cx="8876909"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吹き出し: 線 1">
            <a:extLst>
              <a:ext uri="{FF2B5EF4-FFF2-40B4-BE49-F238E27FC236}">
                <a16:creationId xmlns:a16="http://schemas.microsoft.com/office/drawing/2014/main" id="{FF6C65D4-4675-4863-9477-8817E7720908}"/>
              </a:ext>
            </a:extLst>
          </p:cNvPr>
          <p:cNvSpPr/>
          <p:nvPr/>
        </p:nvSpPr>
        <p:spPr>
          <a:xfrm>
            <a:off x="4449971" y="2997454"/>
            <a:ext cx="6944094" cy="1441447"/>
          </a:xfrm>
          <a:prstGeom prst="borderCallout1">
            <a:avLst>
              <a:gd name="adj1" fmla="val 46855"/>
              <a:gd name="adj2" fmla="val -666"/>
              <a:gd name="adj3" fmla="val 77169"/>
              <a:gd name="adj4" fmla="val -20998"/>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仕入れ先担当者</a:t>
            </a:r>
            <a:r>
              <a:rPr kumimoji="1" lang="en-US" altLang="ja-JP" sz="2000" dirty="0">
                <a:solidFill>
                  <a:schemeClr val="tx1"/>
                </a:solidFill>
                <a:latin typeface="メイリオ" panose="020B0604030504040204" pitchFamily="50" charset="-128"/>
                <a:ea typeface="メイリオ" panose="020B0604030504040204" pitchFamily="50" charset="-128"/>
              </a:rPr>
              <a:t>: </a:t>
            </a:r>
          </a:p>
          <a:p>
            <a:r>
              <a:rPr kumimoji="1" lang="ja-JP" altLang="en-US" sz="2000" dirty="0">
                <a:solidFill>
                  <a:schemeClr val="tx1"/>
                </a:solidFill>
                <a:latin typeface="メイリオ" panose="020B0604030504040204" pitchFamily="50" charset="-128"/>
                <a:ea typeface="メイリオ" panose="020B0604030504040204" pitchFamily="50" charset="-128"/>
              </a:rPr>
              <a:t>アイテム出品者に、服の色やサイズ、柄について所定のリスト項目から選んで登録してもらうよう依頼</a:t>
            </a:r>
          </a:p>
        </p:txBody>
      </p:sp>
    </p:spTree>
    <p:extLst>
      <p:ext uri="{BB962C8B-B14F-4D97-AF65-F5344CB8AC3E}">
        <p14:creationId xmlns:p14="http://schemas.microsoft.com/office/powerpoint/2010/main" val="147164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19</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878702"/>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サイトで推薦に使う項目を増やそうとした場合</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9BFAAAF6-970B-4002-B1D9-A90864FBCE6E}"/>
              </a:ext>
            </a:extLst>
          </p:cNvPr>
          <p:cNvSpPr/>
          <p:nvPr/>
        </p:nvSpPr>
        <p:spPr>
          <a:xfrm rot="5400000">
            <a:off x="3526892" y="5564446"/>
            <a:ext cx="1104264" cy="2845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solidFill>
            <a:schemeClr val="bg1">
              <a:lumMod val="9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51" name="正方形/長方形 50">
            <a:extLst>
              <a:ext uri="{FF2B5EF4-FFF2-40B4-BE49-F238E27FC236}">
                <a16:creationId xmlns:a16="http://schemas.microsoft.com/office/drawing/2014/main" id="{07758336-B79D-4FE1-8564-F3AA20AA588B}"/>
              </a:ext>
            </a:extLst>
          </p:cNvPr>
          <p:cNvSpPr/>
          <p:nvPr/>
        </p:nvSpPr>
        <p:spPr>
          <a:xfrm>
            <a:off x="6876213" y="1571022"/>
            <a:ext cx="5153862"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2" name="吹き出し: 線 1">
            <a:extLst>
              <a:ext uri="{FF2B5EF4-FFF2-40B4-BE49-F238E27FC236}">
                <a16:creationId xmlns:a16="http://schemas.microsoft.com/office/drawing/2014/main" id="{FF6C65D4-4675-4863-9477-8817E7720908}"/>
              </a:ext>
            </a:extLst>
          </p:cNvPr>
          <p:cNvSpPr/>
          <p:nvPr/>
        </p:nvSpPr>
        <p:spPr>
          <a:xfrm>
            <a:off x="5145669" y="3506036"/>
            <a:ext cx="6944094" cy="1441447"/>
          </a:xfrm>
          <a:prstGeom prst="borderCallout1">
            <a:avLst>
              <a:gd name="adj1" fmla="val 46855"/>
              <a:gd name="adj2" fmla="val -666"/>
              <a:gd name="adj3" fmla="val -10357"/>
              <a:gd name="adj4" fmla="val -6997"/>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開発者 </a:t>
            </a:r>
            <a:r>
              <a:rPr kumimoji="1" lang="en-US" altLang="ja-JP" sz="2000" b="1" dirty="0">
                <a:solidFill>
                  <a:schemeClr val="tx1"/>
                </a:solidFill>
                <a:latin typeface="メイリオ" panose="020B0604030504040204" pitchFamily="50" charset="-128"/>
                <a:ea typeface="メイリオ" panose="020B0604030504040204" pitchFamily="50" charset="-128"/>
              </a:rPr>
              <a:t>/ </a:t>
            </a:r>
            <a:r>
              <a:rPr kumimoji="1" lang="ja-JP" altLang="en-US" sz="2000" b="1" dirty="0">
                <a:solidFill>
                  <a:schemeClr val="tx1"/>
                </a:solidFill>
                <a:latin typeface="メイリオ" panose="020B0604030504040204" pitchFamily="50" charset="-128"/>
                <a:ea typeface="メイリオ" panose="020B0604030504040204" pitchFamily="50" charset="-128"/>
              </a:rPr>
              <a:t>データサイエンティスト</a:t>
            </a:r>
            <a:r>
              <a:rPr kumimoji="1" lang="en-US" altLang="ja-JP" sz="2000" dirty="0">
                <a:solidFill>
                  <a:schemeClr val="tx1"/>
                </a:solidFill>
                <a:latin typeface="メイリオ" panose="020B0604030504040204" pitchFamily="50" charset="-128"/>
                <a:ea typeface="メイリオ" panose="020B0604030504040204" pitchFamily="50" charset="-128"/>
              </a:rPr>
              <a:t>: </a:t>
            </a:r>
          </a:p>
          <a:p>
            <a:r>
              <a:rPr kumimoji="1" lang="ja-JP" altLang="en-US" sz="2000" dirty="0">
                <a:solidFill>
                  <a:schemeClr val="tx1"/>
                </a:solidFill>
                <a:latin typeface="メイリオ" panose="020B0604030504040204" pitchFamily="50" charset="-128"/>
                <a:ea typeface="メイリオ" panose="020B0604030504040204" pitchFamily="50" charset="-128"/>
              </a:rPr>
              <a:t>新規項目を入れられるようデータベースに項目追加</a:t>
            </a:r>
            <a:endParaRPr kumimoji="1" lang="en-US" altLang="ja-JP" sz="2000" dirty="0">
              <a:solidFill>
                <a:schemeClr val="tx1"/>
              </a:solidFill>
              <a:latin typeface="メイリオ" panose="020B0604030504040204" pitchFamily="50" charset="-128"/>
              <a:ea typeface="メイリオ" panose="020B0604030504040204" pitchFamily="50" charset="-128"/>
            </a:endParaRPr>
          </a:p>
          <a:p>
            <a:r>
              <a:rPr kumimoji="1" lang="ja-JP" altLang="en-US" sz="2000" dirty="0">
                <a:solidFill>
                  <a:schemeClr val="tx1"/>
                </a:solidFill>
                <a:latin typeface="メイリオ" panose="020B0604030504040204" pitchFamily="50" charset="-128"/>
                <a:ea typeface="メイリオ" panose="020B0604030504040204" pitchFamily="50" charset="-128"/>
              </a:rPr>
              <a:t>入力済み項目を使ったモデル構築、精度確認</a:t>
            </a:r>
          </a:p>
        </p:txBody>
      </p:sp>
      <p:sp>
        <p:nvSpPr>
          <p:cNvPr id="53" name="正方形/長方形 52">
            <a:extLst>
              <a:ext uri="{FF2B5EF4-FFF2-40B4-BE49-F238E27FC236}">
                <a16:creationId xmlns:a16="http://schemas.microsoft.com/office/drawing/2014/main" id="{732FCD88-836F-4D7D-A621-83B6686AA61B}"/>
              </a:ext>
            </a:extLst>
          </p:cNvPr>
          <p:cNvSpPr/>
          <p:nvPr/>
        </p:nvSpPr>
        <p:spPr>
          <a:xfrm>
            <a:off x="560508" y="1601971"/>
            <a:ext cx="2578269"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54" name="正方形/長方形 53">
            <a:extLst>
              <a:ext uri="{FF2B5EF4-FFF2-40B4-BE49-F238E27FC236}">
                <a16:creationId xmlns:a16="http://schemas.microsoft.com/office/drawing/2014/main" id="{FF1A54B6-6D01-4B62-8391-875B8C5FAD89}"/>
              </a:ext>
            </a:extLst>
          </p:cNvPr>
          <p:cNvSpPr/>
          <p:nvPr/>
        </p:nvSpPr>
        <p:spPr>
          <a:xfrm>
            <a:off x="3138777" y="5007323"/>
            <a:ext cx="3749940" cy="1292598"/>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32995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8EFA6-B847-42EA-8FBF-D6C2A4923216}"/>
              </a:ext>
            </a:extLst>
          </p:cNvPr>
          <p:cNvSpPr>
            <a:spLocks noGrp="1"/>
          </p:cNvSpPr>
          <p:nvPr>
            <p:ph type="title"/>
          </p:nvPr>
        </p:nvSpPr>
        <p:spPr>
          <a:xfrm>
            <a:off x="609599" y="412247"/>
            <a:ext cx="10958495" cy="547842"/>
          </a:xfrm>
        </p:spPr>
        <p:txBody>
          <a:bodyPr/>
          <a:lstStyle/>
          <a:p>
            <a:r>
              <a:rPr lang="en-US" altLang="ja-JP" dirty="0"/>
              <a:t>ML Enablement Workshop</a:t>
            </a:r>
            <a:endParaRPr kumimoji="1" lang="ja-JP" altLang="en-US"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922ECFAE-E7C1-4E14-BEAA-E3A85E885E20}"/>
              </a:ext>
            </a:extLst>
          </p:cNvPr>
          <p:cNvSpPr>
            <a:spLocks noGrp="1"/>
          </p:cNvSpPr>
          <p:nvPr>
            <p:ph type="sldNum" sz="quarter" idx="13"/>
          </p:nvPr>
        </p:nvSpPr>
        <p:spPr>
          <a:xfrm>
            <a:off x="8929200" y="628950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2"/>
                </a:solidFill>
                <a:latin typeface="Meiryo" panose="020B0604030504040204" pitchFamily="34" charset="-128"/>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2</a:t>
            </a:fld>
            <a:endParaRPr lang="en-US" dirty="0"/>
          </a:p>
        </p:txBody>
      </p:sp>
      <p:sp>
        <p:nvSpPr>
          <p:cNvPr id="22" name="テキスト ボックス 21">
            <a:extLst>
              <a:ext uri="{FF2B5EF4-FFF2-40B4-BE49-F238E27FC236}">
                <a16:creationId xmlns:a16="http://schemas.microsoft.com/office/drawing/2014/main" id="{9F2C14EE-0411-4BA1-9260-4C559038EEAA}"/>
              </a:ext>
            </a:extLst>
          </p:cNvPr>
          <p:cNvSpPr txBox="1"/>
          <p:nvPr/>
        </p:nvSpPr>
        <p:spPr>
          <a:xfrm>
            <a:off x="609599" y="1070264"/>
            <a:ext cx="11229110" cy="830997"/>
          </a:xfrm>
          <a:prstGeom prst="rect">
            <a:avLst/>
          </a:prstGeom>
          <a:noFill/>
        </p:spPr>
        <p:txBody>
          <a:bodyPr wrap="square" lIns="0" rIns="0" rtlCol="0">
            <a:spAutoFit/>
          </a:bodyPr>
          <a:lstStyle/>
          <a:p>
            <a:pPr algn="l"/>
            <a:r>
              <a:rPr kumimoji="1" lang="ja-JP" altLang="en-US" sz="2400" b="1" dirty="0">
                <a:latin typeface="メイリオ" panose="020B0604030504040204" pitchFamily="50" charset="-128"/>
                <a:ea typeface="メイリオ" panose="020B0604030504040204" pitchFamily="50" charset="-128"/>
              </a:rPr>
              <a:t>プロダクトマネージャー、開発者、データサイエンティストの </a:t>
            </a:r>
            <a:r>
              <a:rPr kumimoji="1" lang="en-US" altLang="ja-JP" sz="2400" b="1" dirty="0">
                <a:latin typeface="メイリオ" panose="020B0604030504040204" pitchFamily="50" charset="-128"/>
                <a:ea typeface="メイリオ" panose="020B0604030504040204" pitchFamily="50" charset="-128"/>
              </a:rPr>
              <a:t>3 </a:t>
            </a:r>
            <a:r>
              <a:rPr kumimoji="1" lang="ja-JP" altLang="en-US" sz="2400" b="1" dirty="0">
                <a:latin typeface="メイリオ" panose="020B0604030504040204" pitchFamily="50" charset="-128"/>
                <a:ea typeface="メイリオ" panose="020B0604030504040204" pitchFamily="50" charset="-128"/>
              </a:rPr>
              <a:t>者が</a:t>
            </a:r>
            <a:r>
              <a:rPr kumimoji="1" lang="ja-JP" altLang="en-US" sz="2400" b="1" dirty="0">
                <a:solidFill>
                  <a:schemeClr val="accent1"/>
                </a:solidFill>
                <a:latin typeface="メイリオ" panose="020B0604030504040204" pitchFamily="50" charset="-128"/>
                <a:ea typeface="メイリオ" panose="020B0604030504040204" pitchFamily="50" charset="-128"/>
              </a:rPr>
              <a:t>組織横断的</a:t>
            </a:r>
            <a:r>
              <a:rPr kumimoji="1" lang="ja-JP" altLang="en-US" sz="2400" b="1" dirty="0">
                <a:latin typeface="メイリオ" panose="020B0604030504040204" pitchFamily="50" charset="-128"/>
                <a:ea typeface="メイリオ" panose="020B0604030504040204" pitchFamily="50" charset="-128"/>
              </a:rPr>
              <a:t>に </a:t>
            </a:r>
            <a:r>
              <a:rPr kumimoji="1" lang="en-US" altLang="ja-JP" sz="2400" b="1" dirty="0">
                <a:latin typeface="メイリオ" panose="020B0604030504040204" pitchFamily="50" charset="-128"/>
                <a:ea typeface="メイリオ" panose="020B0604030504040204" pitchFamily="50" charset="-128"/>
              </a:rPr>
              <a:t>AI/ML </a:t>
            </a:r>
            <a:r>
              <a:rPr kumimoji="1" lang="ja-JP" altLang="en-US" sz="2400" b="1" dirty="0">
                <a:latin typeface="メイリオ" panose="020B0604030504040204" pitchFamily="50" charset="-128"/>
                <a:ea typeface="メイリオ" panose="020B0604030504040204" pitchFamily="50" charset="-128"/>
              </a:rPr>
              <a:t>のユースケースを特定し </a:t>
            </a:r>
            <a:r>
              <a:rPr kumimoji="1" lang="en-US" altLang="ja-JP" sz="2400" b="1" dirty="0">
                <a:solidFill>
                  <a:schemeClr val="accent1"/>
                </a:solidFill>
                <a:latin typeface="メイリオ" panose="020B0604030504040204" pitchFamily="50" charset="-128"/>
                <a:ea typeface="メイリオ" panose="020B0604030504040204" pitchFamily="50" charset="-128"/>
              </a:rPr>
              <a:t>1~3 </a:t>
            </a:r>
            <a:r>
              <a:rPr kumimoji="1" lang="ja-JP" altLang="en-US" sz="2400" b="1" dirty="0">
                <a:solidFill>
                  <a:schemeClr val="accent1"/>
                </a:solidFill>
                <a:latin typeface="メイリオ" panose="020B0604030504040204" pitchFamily="50" charset="-128"/>
                <a:ea typeface="メイリオ" panose="020B0604030504040204" pitchFamily="50" charset="-128"/>
              </a:rPr>
              <a:t>カ月以内</a:t>
            </a:r>
            <a:r>
              <a:rPr kumimoji="1" lang="ja-JP" altLang="en-US" sz="2400" b="1" dirty="0">
                <a:latin typeface="メイリオ" panose="020B0604030504040204" pitchFamily="50" charset="-128"/>
                <a:ea typeface="メイリオ" panose="020B0604030504040204" pitchFamily="50" charset="-128"/>
              </a:rPr>
              <a:t>に手ごたえを得る計画を作る。</a:t>
            </a:r>
            <a:endParaRPr kumimoji="1" lang="en-US" altLang="ja-JP" sz="2400" b="1" dirty="0">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0074A363-723B-4633-8569-093010CBF286}"/>
              </a:ext>
            </a:extLst>
          </p:cNvPr>
          <p:cNvSpPr/>
          <p:nvPr/>
        </p:nvSpPr>
        <p:spPr>
          <a:xfrm>
            <a:off x="4301602"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6" name="正方形/長方形 25">
            <a:extLst>
              <a:ext uri="{FF2B5EF4-FFF2-40B4-BE49-F238E27FC236}">
                <a16:creationId xmlns:a16="http://schemas.microsoft.com/office/drawing/2014/main" id="{D7C8BAE3-FDAB-4F7D-88B3-F3F8A221D8C8}"/>
              </a:ext>
            </a:extLst>
          </p:cNvPr>
          <p:cNvSpPr/>
          <p:nvPr/>
        </p:nvSpPr>
        <p:spPr>
          <a:xfrm>
            <a:off x="8175480"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7" name="正方形/長方形 26">
            <a:extLst>
              <a:ext uri="{FF2B5EF4-FFF2-40B4-BE49-F238E27FC236}">
                <a16:creationId xmlns:a16="http://schemas.microsoft.com/office/drawing/2014/main" id="{27ED8A05-0EB1-4688-8F27-A0D36262F9B6}"/>
              </a:ext>
            </a:extLst>
          </p:cNvPr>
          <p:cNvSpPr/>
          <p:nvPr/>
        </p:nvSpPr>
        <p:spPr>
          <a:xfrm>
            <a:off x="377501" y="2766027"/>
            <a:ext cx="3778719" cy="35234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8" name="矢印: 右 27">
            <a:extLst>
              <a:ext uri="{FF2B5EF4-FFF2-40B4-BE49-F238E27FC236}">
                <a16:creationId xmlns:a16="http://schemas.microsoft.com/office/drawing/2014/main" id="{EBEB7D69-FB35-430D-BE93-2FF575E2A499}"/>
              </a:ext>
            </a:extLst>
          </p:cNvPr>
          <p:cNvSpPr/>
          <p:nvPr/>
        </p:nvSpPr>
        <p:spPr>
          <a:xfrm>
            <a:off x="353291" y="2188171"/>
            <a:ext cx="11627427" cy="3651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9" name="四角形: 角を丸くする 28">
            <a:extLst>
              <a:ext uri="{FF2B5EF4-FFF2-40B4-BE49-F238E27FC236}">
                <a16:creationId xmlns:a16="http://schemas.microsoft.com/office/drawing/2014/main" id="{F2B7FF9D-F7D2-4DC1-A245-7A916DF12675}"/>
              </a:ext>
            </a:extLst>
          </p:cNvPr>
          <p:cNvSpPr/>
          <p:nvPr/>
        </p:nvSpPr>
        <p:spPr>
          <a:xfrm>
            <a:off x="841574"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理解編</a:t>
            </a:r>
          </a:p>
        </p:txBody>
      </p:sp>
      <p:sp>
        <p:nvSpPr>
          <p:cNvPr id="30" name="四角形: 角を丸くする 29">
            <a:extLst>
              <a:ext uri="{FF2B5EF4-FFF2-40B4-BE49-F238E27FC236}">
                <a16:creationId xmlns:a16="http://schemas.microsoft.com/office/drawing/2014/main" id="{4B242715-8593-41E3-A357-96E13CC8C209}"/>
              </a:ext>
            </a:extLst>
          </p:cNvPr>
          <p:cNvSpPr/>
          <p:nvPr/>
        </p:nvSpPr>
        <p:spPr>
          <a:xfrm>
            <a:off x="4715452"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応用編</a:t>
            </a:r>
          </a:p>
        </p:txBody>
      </p:sp>
      <p:sp>
        <p:nvSpPr>
          <p:cNvPr id="31" name="四角形: 角を丸くする 30">
            <a:extLst>
              <a:ext uri="{FF2B5EF4-FFF2-40B4-BE49-F238E27FC236}">
                <a16:creationId xmlns:a16="http://schemas.microsoft.com/office/drawing/2014/main" id="{352B9343-4B97-48FF-8D02-E3C1990774F8}"/>
              </a:ext>
            </a:extLst>
          </p:cNvPr>
          <p:cNvSpPr/>
          <p:nvPr/>
        </p:nvSpPr>
        <p:spPr>
          <a:xfrm>
            <a:off x="8589330" y="2021917"/>
            <a:ext cx="2951018" cy="62345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bg1"/>
                </a:solidFill>
                <a:latin typeface="メイリオ" panose="020B0604030504040204" pitchFamily="50" charset="-128"/>
                <a:ea typeface="メイリオ" panose="020B0604030504040204" pitchFamily="50" charset="-128"/>
              </a:rPr>
              <a:t>開始編</a:t>
            </a:r>
          </a:p>
        </p:txBody>
      </p:sp>
      <p:sp>
        <p:nvSpPr>
          <p:cNvPr id="32" name="テキスト ボックス 31">
            <a:extLst>
              <a:ext uri="{FF2B5EF4-FFF2-40B4-BE49-F238E27FC236}">
                <a16:creationId xmlns:a16="http://schemas.microsoft.com/office/drawing/2014/main" id="{F9F06CA5-37B7-49D5-B27A-E0792D290084}"/>
              </a:ext>
            </a:extLst>
          </p:cNvPr>
          <p:cNvSpPr txBox="1"/>
          <p:nvPr/>
        </p:nvSpPr>
        <p:spPr>
          <a:xfrm>
            <a:off x="512528" y="2811625"/>
            <a:ext cx="3609110"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機械学習の改善がプロダクトの成長につながるサイクルを理解し、アイデアを</a:t>
            </a:r>
            <a:r>
              <a:rPr kumimoji="1" lang="ja-JP" altLang="en-US" sz="2000" b="1" dirty="0">
                <a:solidFill>
                  <a:schemeClr val="accent1"/>
                </a:solidFill>
                <a:latin typeface="メイリオ" panose="020B0604030504040204" pitchFamily="50" charset="-128"/>
                <a:ea typeface="メイリオ" panose="020B0604030504040204" pitchFamily="50" charset="-128"/>
              </a:rPr>
              <a:t>ビジネスモデル</a:t>
            </a:r>
            <a:r>
              <a:rPr kumimoji="1" lang="ja-JP" altLang="en-US" sz="2000" dirty="0">
                <a:latin typeface="メイリオ" panose="020B0604030504040204" pitchFamily="50" charset="-128"/>
                <a:ea typeface="メイリオ" panose="020B0604030504040204" pitchFamily="50" charset="-128"/>
              </a:rPr>
              <a:t>に落とし込めるようになる。</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自社プロダクトの成長サイクルを表すビジネスモデル図</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2~3</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586D6511-C91E-4837-94A2-2F70D96FADFC}"/>
              </a:ext>
            </a:extLst>
          </p:cNvPr>
          <p:cNvSpPr txBox="1"/>
          <p:nvPr/>
        </p:nvSpPr>
        <p:spPr>
          <a:xfrm>
            <a:off x="4386406" y="2811625"/>
            <a:ext cx="3609110"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顧客への</a:t>
            </a:r>
            <a:r>
              <a:rPr kumimoji="1" lang="ja-JP" altLang="en-US" sz="2000" b="1" dirty="0">
                <a:solidFill>
                  <a:schemeClr val="accent1"/>
                </a:solidFill>
                <a:latin typeface="メイリオ" panose="020B0604030504040204" pitchFamily="50" charset="-128"/>
                <a:ea typeface="メイリオ" panose="020B0604030504040204" pitchFamily="50" charset="-128"/>
              </a:rPr>
              <a:t>提案シナリオ</a:t>
            </a:r>
            <a:r>
              <a:rPr kumimoji="1" lang="ja-JP" altLang="en-US" sz="2000" dirty="0">
                <a:latin typeface="メイリオ" panose="020B0604030504040204" pitchFamily="50" charset="-128"/>
                <a:ea typeface="メイリオ" panose="020B0604030504040204" pitchFamily="50" charset="-128"/>
              </a:rPr>
              <a:t>を作成、シミュレーションすることで事前に反応を洗い出し対処すべき課題を洗い出す。</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顧客への提案シナリオと反応を可視化したボード</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3~4</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28E8CA88-9BD9-4ACF-8419-66B39338EBE6}"/>
              </a:ext>
            </a:extLst>
          </p:cNvPr>
          <p:cNvSpPr txBox="1"/>
          <p:nvPr/>
        </p:nvSpPr>
        <p:spPr>
          <a:xfrm>
            <a:off x="8263748" y="2811625"/>
            <a:ext cx="3602182" cy="3477875"/>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改善後の体験実現を最終目標とし、実現可能かつ短期で効果と学びが得られる最初の計画を立てる。</a:t>
            </a:r>
            <a:endParaRPr kumimoji="1" lang="en-US" altLang="ja-JP" sz="2000" dirty="0">
              <a:latin typeface="メイリオ" panose="020B0604030504040204" pitchFamily="50" charset="-128"/>
              <a:ea typeface="メイリオ" panose="020B0604030504040204" pitchFamily="50" charset="-128"/>
            </a:endParaRPr>
          </a:p>
          <a:p>
            <a:pPr algn="l"/>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アウトプット</a:t>
            </a:r>
            <a:endParaRPr kumimoji="1" lang="en-US" altLang="ja-JP" sz="2000" b="1" dirty="0">
              <a:latin typeface="メイリオ" panose="020B0604030504040204" pitchFamily="50" charset="-128"/>
              <a:ea typeface="メイリオ" panose="020B0604030504040204" pitchFamily="50" charset="-128"/>
            </a:endParaRPr>
          </a:p>
          <a:p>
            <a:pPr algn="l"/>
            <a:r>
              <a:rPr kumimoji="1" lang="en-US" altLang="ja-JP" sz="2000" b="1" dirty="0">
                <a:solidFill>
                  <a:schemeClr val="accent1"/>
                </a:solidFill>
                <a:latin typeface="メイリオ" panose="020B0604030504040204" pitchFamily="50" charset="-128"/>
                <a:ea typeface="メイリオ" panose="020B0604030504040204" pitchFamily="50" charset="-128"/>
              </a:rPr>
              <a:t>1~3 </a:t>
            </a:r>
            <a:r>
              <a:rPr kumimoji="1" lang="ja-JP" altLang="en-US" sz="2000" b="1" dirty="0">
                <a:solidFill>
                  <a:schemeClr val="accent1"/>
                </a:solidFill>
                <a:latin typeface="メイリオ" panose="020B0604030504040204" pitchFamily="50" charset="-128"/>
                <a:ea typeface="メイリオ" panose="020B0604030504040204" pitchFamily="50" charset="-128"/>
              </a:rPr>
              <a:t>カ月間の活動と計測指標</a:t>
            </a:r>
            <a:r>
              <a:rPr kumimoji="1" lang="ja-JP" altLang="en-US" sz="2000" dirty="0">
                <a:latin typeface="メイリオ" panose="020B0604030504040204" pitchFamily="50" charset="-128"/>
                <a:ea typeface="メイリオ" panose="020B0604030504040204" pitchFamily="50" charset="-128"/>
              </a:rPr>
              <a:t>をまとめた行動計画</a:t>
            </a:r>
            <a:endParaRPr kumimoji="1" lang="en-US" altLang="ja-JP" sz="2000" dirty="0">
              <a:latin typeface="メイリオ" panose="020B0604030504040204" pitchFamily="50" charset="-128"/>
              <a:ea typeface="メイリオ" panose="020B0604030504040204" pitchFamily="50" charset="-128"/>
            </a:endParaRPr>
          </a:p>
          <a:p>
            <a:pPr algn="l"/>
            <a:r>
              <a:rPr kumimoji="1" lang="ja-JP" altLang="en-US" sz="2000" b="1" dirty="0">
                <a:latin typeface="メイリオ" panose="020B0604030504040204" pitchFamily="50" charset="-128"/>
                <a:ea typeface="メイリオ" panose="020B0604030504040204" pitchFamily="50" charset="-128"/>
              </a:rPr>
              <a:t>時間</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2~3</a:t>
            </a:r>
            <a:r>
              <a:rPr kumimoji="1" lang="ja-JP" altLang="en-US" sz="2000" dirty="0">
                <a:latin typeface="メイリオ" panose="020B0604030504040204" pitchFamily="50" charset="-128"/>
                <a:ea typeface="メイリオ" panose="020B0604030504040204" pitchFamily="50" charset="-128"/>
              </a:rPr>
              <a:t>時間</a:t>
            </a:r>
            <a:endParaRPr kumimoji="1" lang="en-US" altLang="ja-JP" sz="2000" dirty="0">
              <a:latin typeface="メイリオ" panose="020B0604030504040204" pitchFamily="50" charset="-128"/>
              <a:ea typeface="メイリオ" panose="020B0604030504040204" pitchFamily="50" charset="-128"/>
            </a:endParaRPr>
          </a:p>
        </p:txBody>
      </p:sp>
      <p:sp>
        <p:nvSpPr>
          <p:cNvPr id="35" name="正方形/長方形 34">
            <a:extLst>
              <a:ext uri="{FF2B5EF4-FFF2-40B4-BE49-F238E27FC236}">
                <a16:creationId xmlns:a16="http://schemas.microsoft.com/office/drawing/2014/main" id="{EC1BFE44-21CC-40EA-825E-8511986F98AF}"/>
              </a:ext>
            </a:extLst>
          </p:cNvPr>
          <p:cNvSpPr/>
          <p:nvPr/>
        </p:nvSpPr>
        <p:spPr>
          <a:xfrm>
            <a:off x="4209906" y="1901261"/>
            <a:ext cx="3931619" cy="4388239"/>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420789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20</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878702"/>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サイトで推薦に使う項目を増やそうとした場合</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9BFAAAF6-970B-4002-B1D9-A90864FBCE6E}"/>
              </a:ext>
            </a:extLst>
          </p:cNvPr>
          <p:cNvSpPr/>
          <p:nvPr/>
        </p:nvSpPr>
        <p:spPr>
          <a:xfrm rot="5400000">
            <a:off x="3526892" y="5564446"/>
            <a:ext cx="1104264" cy="2845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solidFill>
            <a:schemeClr val="bg1">
              <a:lumMod val="9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53" name="正方形/長方形 52">
            <a:extLst>
              <a:ext uri="{FF2B5EF4-FFF2-40B4-BE49-F238E27FC236}">
                <a16:creationId xmlns:a16="http://schemas.microsoft.com/office/drawing/2014/main" id="{B7CBDF3B-E6F3-4125-AEF0-62FD51E7CA0A}"/>
              </a:ext>
            </a:extLst>
          </p:cNvPr>
          <p:cNvSpPr/>
          <p:nvPr/>
        </p:nvSpPr>
        <p:spPr>
          <a:xfrm>
            <a:off x="10585256" y="1591941"/>
            <a:ext cx="1449730"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正方形/長方形 48">
            <a:extLst>
              <a:ext uri="{FF2B5EF4-FFF2-40B4-BE49-F238E27FC236}">
                <a16:creationId xmlns:a16="http://schemas.microsoft.com/office/drawing/2014/main" id="{387D850E-CF35-4A92-8AD9-2A7AECC3F88E}"/>
              </a:ext>
            </a:extLst>
          </p:cNvPr>
          <p:cNvSpPr/>
          <p:nvPr/>
        </p:nvSpPr>
        <p:spPr>
          <a:xfrm>
            <a:off x="560508" y="1591941"/>
            <a:ext cx="6273893" cy="4697950"/>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吹き出し: 線 1">
            <a:extLst>
              <a:ext uri="{FF2B5EF4-FFF2-40B4-BE49-F238E27FC236}">
                <a16:creationId xmlns:a16="http://schemas.microsoft.com/office/drawing/2014/main" id="{FF6C65D4-4675-4863-9477-8817E7720908}"/>
              </a:ext>
            </a:extLst>
          </p:cNvPr>
          <p:cNvSpPr/>
          <p:nvPr/>
        </p:nvSpPr>
        <p:spPr>
          <a:xfrm>
            <a:off x="4517272" y="5004272"/>
            <a:ext cx="7487243" cy="1177618"/>
          </a:xfrm>
          <a:prstGeom prst="borderCallout1">
            <a:avLst>
              <a:gd name="adj1" fmla="val -3733"/>
              <a:gd name="adj2" fmla="val 26054"/>
              <a:gd name="adj3" fmla="val -157383"/>
              <a:gd name="adj4" fmla="val 36904"/>
            </a:avLst>
          </a:prstGeom>
          <a:solidFill>
            <a:schemeClr val="bg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マーケティング</a:t>
            </a:r>
            <a:r>
              <a:rPr kumimoji="1" lang="en-US" altLang="ja-JP" sz="2000" dirty="0">
                <a:solidFill>
                  <a:schemeClr val="tx1"/>
                </a:solidFill>
                <a:latin typeface="メイリオ" panose="020B0604030504040204" pitchFamily="50" charset="-128"/>
                <a:ea typeface="メイリオ" panose="020B0604030504040204" pitchFamily="50" charset="-128"/>
              </a:rPr>
              <a:t>: </a:t>
            </a:r>
          </a:p>
          <a:p>
            <a:r>
              <a:rPr kumimoji="1" lang="ja-JP" altLang="en-US" sz="2000" dirty="0">
                <a:solidFill>
                  <a:schemeClr val="tx1"/>
                </a:solidFill>
                <a:latin typeface="メイリオ" panose="020B0604030504040204" pitchFamily="50" charset="-128"/>
                <a:ea typeface="メイリオ" panose="020B0604030504040204" pitchFamily="50" charset="-128"/>
              </a:rPr>
              <a:t>顧客へのアナウンス文の作成、報知</a:t>
            </a:r>
            <a:endParaRPr kumimoji="1" lang="en-US" altLang="ja-JP" sz="2000" dirty="0">
              <a:solidFill>
                <a:schemeClr val="tx1"/>
              </a:solidFill>
              <a:latin typeface="メイリオ" panose="020B0604030504040204" pitchFamily="50" charset="-128"/>
              <a:ea typeface="メイリオ" panose="020B0604030504040204" pitchFamily="50" charset="-128"/>
            </a:endParaRPr>
          </a:p>
          <a:p>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ja-JP" altLang="en-US" sz="2000" dirty="0">
                <a:solidFill>
                  <a:schemeClr val="tx1"/>
                </a:solidFill>
                <a:latin typeface="メイリオ" panose="020B0604030504040204" pitchFamily="50" charset="-128"/>
                <a:ea typeface="メイリオ" panose="020B0604030504040204" pitchFamily="50" charset="-128"/>
              </a:rPr>
              <a:t>顧客に属性情報を入力してもらうための</a:t>
            </a:r>
            <a:r>
              <a:rPr kumimoji="1" lang="en-US" altLang="ja-JP" sz="2000" dirty="0">
                <a:solidFill>
                  <a:schemeClr val="tx1"/>
                </a:solidFill>
                <a:latin typeface="メイリオ" panose="020B0604030504040204" pitchFamily="50" charset="-128"/>
                <a:ea typeface="メイリオ" panose="020B0604030504040204" pitchFamily="50" charset="-128"/>
              </a:rPr>
              <a:t>)</a:t>
            </a:r>
            <a:r>
              <a:rPr kumimoji="1" lang="ja-JP" altLang="en-US" sz="2000" dirty="0">
                <a:solidFill>
                  <a:schemeClr val="tx1"/>
                </a:solidFill>
                <a:latin typeface="メイリオ" panose="020B0604030504040204" pitchFamily="50" charset="-128"/>
                <a:ea typeface="メイリオ" panose="020B0604030504040204" pitchFamily="50" charset="-128"/>
              </a:rPr>
              <a:t>キャンペーン企画</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8862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21</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878702"/>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サイトで推薦に使う項目を増やそうとした場合</a:t>
            </a:r>
          </a:p>
        </p:txBody>
      </p:sp>
      <p:grpSp>
        <p:nvGrpSpPr>
          <p:cNvPr id="10" name="グループ化 9">
            <a:extLst>
              <a:ext uri="{FF2B5EF4-FFF2-40B4-BE49-F238E27FC236}">
                <a16:creationId xmlns:a16="http://schemas.microsoft.com/office/drawing/2014/main" id="{77865A19-0A5F-4D7A-8FED-51F2BCDFF795}"/>
              </a:ext>
            </a:extLst>
          </p:cNvPr>
          <p:cNvGrpSpPr/>
          <p:nvPr/>
        </p:nvGrpSpPr>
        <p:grpSpPr>
          <a:xfrm>
            <a:off x="1257626" y="1581129"/>
            <a:ext cx="9390054" cy="4636767"/>
            <a:chOff x="2497146" y="1600723"/>
            <a:chExt cx="7402915" cy="4224764"/>
          </a:xfrm>
        </p:grpSpPr>
        <p:sp>
          <p:nvSpPr>
            <p:cNvPr id="11" name="正方形/長方形 10">
              <a:extLst>
                <a:ext uri="{FF2B5EF4-FFF2-40B4-BE49-F238E27FC236}">
                  <a16:creationId xmlns:a16="http://schemas.microsoft.com/office/drawing/2014/main" id="{835E0D8F-1534-40EB-9F57-AE887419A531}"/>
                </a:ext>
              </a:extLst>
            </p:cNvPr>
            <p:cNvSpPr/>
            <p:nvPr/>
          </p:nvSpPr>
          <p:spPr>
            <a:xfrm>
              <a:off x="249714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2" name="正方形/長方形 11">
              <a:extLst>
                <a:ext uri="{FF2B5EF4-FFF2-40B4-BE49-F238E27FC236}">
                  <a16:creationId xmlns:a16="http://schemas.microsoft.com/office/drawing/2014/main" id="{E3C8661E-157B-4EE6-A0A5-F89799FAE081}"/>
                </a:ext>
              </a:extLst>
            </p:cNvPr>
            <p:cNvSpPr/>
            <p:nvPr/>
          </p:nvSpPr>
          <p:spPr>
            <a:xfrm>
              <a:off x="396713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3" name="正方形/長方形 12">
              <a:extLst>
                <a:ext uri="{FF2B5EF4-FFF2-40B4-BE49-F238E27FC236}">
                  <a16:creationId xmlns:a16="http://schemas.microsoft.com/office/drawing/2014/main" id="{8EF38155-0FB5-4D49-9E9C-BF955037D9B5}"/>
                </a:ext>
              </a:extLst>
            </p:cNvPr>
            <p:cNvSpPr/>
            <p:nvPr/>
          </p:nvSpPr>
          <p:spPr>
            <a:xfrm>
              <a:off x="396713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4" name="正方形/長方形 13">
              <a:extLst>
                <a:ext uri="{FF2B5EF4-FFF2-40B4-BE49-F238E27FC236}">
                  <a16:creationId xmlns:a16="http://schemas.microsoft.com/office/drawing/2014/main" id="{786FA432-AF98-4512-AAA4-472C1B048CA4}"/>
                </a:ext>
              </a:extLst>
            </p:cNvPr>
            <p:cNvSpPr/>
            <p:nvPr/>
          </p:nvSpPr>
          <p:spPr>
            <a:xfrm>
              <a:off x="543711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5" name="正方形/長方形 14">
              <a:extLst>
                <a:ext uri="{FF2B5EF4-FFF2-40B4-BE49-F238E27FC236}">
                  <a16:creationId xmlns:a16="http://schemas.microsoft.com/office/drawing/2014/main" id="{496257D4-ADA4-4969-B4AF-3C37D5DC58EF}"/>
                </a:ext>
              </a:extLst>
            </p:cNvPr>
            <p:cNvSpPr/>
            <p:nvPr/>
          </p:nvSpPr>
          <p:spPr>
            <a:xfrm>
              <a:off x="6907102" y="1600723"/>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6" name="正方形/長方形 15">
              <a:extLst>
                <a:ext uri="{FF2B5EF4-FFF2-40B4-BE49-F238E27FC236}">
                  <a16:creationId xmlns:a16="http://schemas.microsoft.com/office/drawing/2014/main" id="{7AE2BE10-914D-41D0-AFDF-FDDB6A32AC7A}"/>
                </a:ext>
              </a:extLst>
            </p:cNvPr>
            <p:cNvSpPr/>
            <p:nvPr/>
          </p:nvSpPr>
          <p:spPr>
            <a:xfrm>
              <a:off x="6907102" y="3163306"/>
              <a:ext cx="1469985" cy="1562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7" name="正方形/長方形 16">
              <a:extLst>
                <a:ext uri="{FF2B5EF4-FFF2-40B4-BE49-F238E27FC236}">
                  <a16:creationId xmlns:a16="http://schemas.microsoft.com/office/drawing/2014/main" id="{B458378C-1A07-4E9F-A588-1E8E1197C446}"/>
                </a:ext>
              </a:extLst>
            </p:cNvPr>
            <p:cNvSpPr/>
            <p:nvPr/>
          </p:nvSpPr>
          <p:spPr>
            <a:xfrm>
              <a:off x="8377087" y="1600723"/>
              <a:ext cx="1469985" cy="3125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8" name="正方形/長方形 17">
              <a:extLst>
                <a:ext uri="{FF2B5EF4-FFF2-40B4-BE49-F238E27FC236}">
                  <a16:creationId xmlns:a16="http://schemas.microsoft.com/office/drawing/2014/main" id="{2127D793-AA74-4AB8-AC39-39F176456DDD}"/>
                </a:ext>
              </a:extLst>
            </p:cNvPr>
            <p:cNvSpPr/>
            <p:nvPr/>
          </p:nvSpPr>
          <p:spPr>
            <a:xfrm rot="5400000">
              <a:off x="3764576" y="3458460"/>
              <a:ext cx="1099594" cy="36344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19" name="正方形/長方形 18">
              <a:extLst>
                <a:ext uri="{FF2B5EF4-FFF2-40B4-BE49-F238E27FC236}">
                  <a16:creationId xmlns:a16="http://schemas.microsoft.com/office/drawing/2014/main" id="{91BDFE40-EB9D-4DF9-B78F-10862CECE335}"/>
                </a:ext>
              </a:extLst>
            </p:cNvPr>
            <p:cNvSpPr/>
            <p:nvPr/>
          </p:nvSpPr>
          <p:spPr>
            <a:xfrm rot="5400000">
              <a:off x="7439537" y="3417953"/>
              <a:ext cx="1099596" cy="3715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sz="2000" dirty="0" err="1">
                <a:solidFill>
                  <a:schemeClr val="tx1"/>
                </a:solidFill>
              </a:endParaRPr>
            </a:p>
          </p:txBody>
        </p:sp>
        <p:sp>
          <p:nvSpPr>
            <p:cNvPr id="20" name="テキスト ボックス 19">
              <a:extLst>
                <a:ext uri="{FF2B5EF4-FFF2-40B4-BE49-F238E27FC236}">
                  <a16:creationId xmlns:a16="http://schemas.microsoft.com/office/drawing/2014/main" id="{BFCD1200-3B6C-4651-BCBB-13CA40D7D3E3}"/>
                </a:ext>
              </a:extLst>
            </p:cNvPr>
            <p:cNvSpPr txBox="1"/>
            <p:nvPr/>
          </p:nvSpPr>
          <p:spPr>
            <a:xfrm>
              <a:off x="2574551" y="2709997"/>
              <a:ext cx="131517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協力者</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Partners</a:t>
              </a:r>
              <a:endParaRPr kumimoji="1" lang="ja-JP" altLang="en-US"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691EE02D-06ED-4BAD-9336-DA960ED79DA8}"/>
                </a:ext>
              </a:extLst>
            </p:cNvPr>
            <p:cNvSpPr txBox="1"/>
            <p:nvPr/>
          </p:nvSpPr>
          <p:spPr>
            <a:xfrm>
              <a:off x="4044537" y="1614379"/>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主要活動</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Activities</a:t>
              </a:r>
              <a:endParaRPr kumimoji="1" lang="ja-JP" altLang="en-US"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68C25F9D-A7E2-4293-B52E-B749AB0E03CC}"/>
                </a:ext>
              </a:extLst>
            </p:cNvPr>
            <p:cNvSpPr txBox="1"/>
            <p:nvPr/>
          </p:nvSpPr>
          <p:spPr>
            <a:xfrm>
              <a:off x="4005834" y="3420716"/>
              <a:ext cx="1469985"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資源</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Key Resources</a:t>
              </a:r>
              <a:endParaRPr kumimoji="1" lang="ja-JP" altLang="en-US"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33D8389-2500-45CC-8484-EB3BBE3C109F}"/>
                </a:ext>
              </a:extLst>
            </p:cNvPr>
            <p:cNvSpPr txBox="1"/>
            <p:nvPr/>
          </p:nvSpPr>
          <p:spPr>
            <a:xfrm>
              <a:off x="5495170"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価値提供</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Value</a:t>
              </a:r>
            </a:p>
            <a:p>
              <a:pPr algn="l"/>
              <a:r>
                <a:rPr kumimoji="1" lang="en-US" altLang="ja-JP" dirty="0">
                  <a:latin typeface="メイリオ" panose="020B0604030504040204" pitchFamily="50" charset="-128"/>
                  <a:ea typeface="メイリオ" panose="020B0604030504040204" pitchFamily="50" charset="-128"/>
                </a:rPr>
                <a:t>Propositions</a:t>
              </a:r>
              <a:endParaRPr kumimoji="1" lang="ja-JP" altLang="en-US" dirty="0">
                <a:latin typeface="メイリオ" panose="020B0604030504040204" pitchFamily="50" charset="-128"/>
                <a:ea typeface="メイリオ" panose="020B0604030504040204" pitchFamily="50" charset="-128"/>
              </a:endParaRPr>
            </a:p>
          </p:txBody>
        </p:sp>
        <p:sp>
          <p:nvSpPr>
            <p:cNvPr id="24" name="テキスト ボックス 23">
              <a:extLst>
                <a:ext uri="{FF2B5EF4-FFF2-40B4-BE49-F238E27FC236}">
                  <a16:creationId xmlns:a16="http://schemas.microsoft.com/office/drawing/2014/main" id="{66EDCA25-5178-4AD5-9DF5-2F75DA484CDE}"/>
                </a:ext>
              </a:extLst>
            </p:cNvPr>
            <p:cNvSpPr txBox="1"/>
            <p:nvPr/>
          </p:nvSpPr>
          <p:spPr>
            <a:xfrm>
              <a:off x="6984507" y="1614379"/>
              <a:ext cx="1392580"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顧客との関係</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Relationships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1763B960-4223-447C-B6F6-8EF92F2BABBC}"/>
                </a:ext>
              </a:extLst>
            </p:cNvPr>
            <p:cNvSpPr txBox="1"/>
            <p:nvPr/>
          </p:nvSpPr>
          <p:spPr>
            <a:xfrm>
              <a:off x="6984507" y="3333906"/>
              <a:ext cx="1392580"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販路</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Channels</a:t>
              </a:r>
              <a:endParaRPr kumimoji="1" lang="ja-JP" altLang="en-US" dirty="0">
                <a:latin typeface="メイリオ" panose="020B0604030504040204" pitchFamily="50" charset="-128"/>
                <a:ea typeface="メイリオ" panose="020B0604030504040204" pitchFamily="50" charset="-128"/>
              </a:endParaRPr>
            </a:p>
          </p:txBody>
        </p:sp>
        <p:sp>
          <p:nvSpPr>
            <p:cNvPr id="26" name="テキスト ボックス 25">
              <a:extLst>
                <a:ext uri="{FF2B5EF4-FFF2-40B4-BE49-F238E27FC236}">
                  <a16:creationId xmlns:a16="http://schemas.microsoft.com/office/drawing/2014/main" id="{E81012EE-D3C3-400D-9803-D2BD94A4B5B5}"/>
                </a:ext>
              </a:extLst>
            </p:cNvPr>
            <p:cNvSpPr txBox="1"/>
            <p:nvPr/>
          </p:nvSpPr>
          <p:spPr>
            <a:xfrm>
              <a:off x="8405116" y="1629865"/>
              <a:ext cx="1494945" cy="841287"/>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顧客セグメント</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Customer</a:t>
              </a:r>
            </a:p>
            <a:p>
              <a:pPr algn="l"/>
              <a:r>
                <a:rPr kumimoji="1" lang="en-US" altLang="ja-JP" dirty="0">
                  <a:latin typeface="メイリオ" panose="020B0604030504040204" pitchFamily="50" charset="-128"/>
                  <a:ea typeface="メイリオ" panose="020B0604030504040204" pitchFamily="50" charset="-128"/>
                </a:rPr>
                <a:t>Segment</a:t>
              </a:r>
              <a:endParaRPr kumimoji="1" lang="ja-JP" altLang="en-US" dirty="0">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647D6E48-4602-47A3-992E-2E39DAD17B38}"/>
                </a:ext>
              </a:extLst>
            </p:cNvPr>
            <p:cNvSpPr txBox="1"/>
            <p:nvPr/>
          </p:nvSpPr>
          <p:spPr>
            <a:xfrm>
              <a:off x="2574551" y="4856672"/>
              <a:ext cx="1469986"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コスト構造</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Cost Structure</a:t>
              </a:r>
              <a:endParaRPr kumimoji="1" lang="ja-JP" altLang="en-US"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D3507ED1-7658-45E3-97A3-CE7511E1FFD8}"/>
                </a:ext>
              </a:extLst>
            </p:cNvPr>
            <p:cNvSpPr txBox="1"/>
            <p:nvPr/>
          </p:nvSpPr>
          <p:spPr>
            <a:xfrm>
              <a:off x="6249513" y="4856672"/>
              <a:ext cx="1757183" cy="588901"/>
            </a:xfrm>
            <a:prstGeom prst="rect">
              <a:avLst/>
            </a:prstGeom>
            <a:noFill/>
          </p:spPr>
          <p:txBody>
            <a:bodyPr wrap="square" lIns="0" rIns="0" rtlCol="0">
              <a:spAutoFit/>
            </a:bodyPr>
            <a:lstStyle/>
            <a:p>
              <a:pPr algn="l"/>
              <a:r>
                <a:rPr kumimoji="1" lang="ja-JP" altLang="en-US" b="1" dirty="0">
                  <a:latin typeface="メイリオ" panose="020B0604030504040204" pitchFamily="50" charset="-128"/>
                  <a:ea typeface="メイリオ" panose="020B0604030504040204" pitchFamily="50" charset="-128"/>
                </a:rPr>
                <a:t>収益の流れ</a:t>
              </a:r>
              <a:endParaRPr kumimoji="1" lang="en-US" altLang="ja-JP" b="1" dirty="0">
                <a:latin typeface="メイリオ" panose="020B0604030504040204" pitchFamily="50" charset="-128"/>
                <a:ea typeface="メイリオ" panose="020B0604030504040204" pitchFamily="50" charset="-128"/>
              </a:endParaRPr>
            </a:p>
            <a:p>
              <a:pPr algn="l"/>
              <a:r>
                <a:rPr kumimoji="1" lang="en-US" altLang="ja-JP" dirty="0">
                  <a:latin typeface="メイリオ" panose="020B0604030504040204" pitchFamily="50" charset="-128"/>
                  <a:ea typeface="メイリオ" panose="020B0604030504040204" pitchFamily="50" charset="-128"/>
                </a:rPr>
                <a:t>Revenue Streams</a:t>
              </a:r>
              <a:endParaRPr kumimoji="1" lang="ja-JP" altLang="en-US" dirty="0">
                <a:latin typeface="メイリオ" panose="020B0604030504040204" pitchFamily="50" charset="-128"/>
                <a:ea typeface="メイリオ" panose="020B0604030504040204" pitchFamily="50" charset="-128"/>
              </a:endParaRPr>
            </a:p>
          </p:txBody>
        </p:sp>
      </p:grpSp>
      <p:sp>
        <p:nvSpPr>
          <p:cNvPr id="29" name="四角形: 角を丸くする 28">
            <a:extLst>
              <a:ext uri="{FF2B5EF4-FFF2-40B4-BE49-F238E27FC236}">
                <a16:creationId xmlns:a16="http://schemas.microsoft.com/office/drawing/2014/main" id="{ADB53F58-09EB-42D0-89EB-99B1EEE9C7BB}"/>
              </a:ext>
            </a:extLst>
          </p:cNvPr>
          <p:cNvSpPr/>
          <p:nvPr/>
        </p:nvSpPr>
        <p:spPr>
          <a:xfrm>
            <a:off x="1355809" y="3542950"/>
            <a:ext cx="1656089" cy="646331"/>
          </a:xfrm>
          <a:prstGeom prst="round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rPr>
              <a:t>AWS</a:t>
            </a:r>
            <a:endParaRPr kumimoji="1" lang="ja-JP" altLang="en-US" dirty="0" err="1">
              <a:solidFill>
                <a:schemeClr val="tx1"/>
              </a:solidFill>
            </a:endParaRPr>
          </a:p>
        </p:txBody>
      </p:sp>
      <p:sp>
        <p:nvSpPr>
          <p:cNvPr id="30" name="四角形: 角を丸くする 29">
            <a:extLst>
              <a:ext uri="{FF2B5EF4-FFF2-40B4-BE49-F238E27FC236}">
                <a16:creationId xmlns:a16="http://schemas.microsoft.com/office/drawing/2014/main" id="{0052F2A8-680D-4FF4-8472-DACA01CA553D}"/>
              </a:ext>
            </a:extLst>
          </p:cNvPr>
          <p:cNvSpPr/>
          <p:nvPr/>
        </p:nvSpPr>
        <p:spPr>
          <a:xfrm>
            <a:off x="3205991" y="2502624"/>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アイテム推薦</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機能組込み</a:t>
            </a:r>
          </a:p>
        </p:txBody>
      </p:sp>
      <p:sp>
        <p:nvSpPr>
          <p:cNvPr id="31" name="四角形: 角を丸くする 30">
            <a:extLst>
              <a:ext uri="{FF2B5EF4-FFF2-40B4-BE49-F238E27FC236}">
                <a16:creationId xmlns:a16="http://schemas.microsoft.com/office/drawing/2014/main" id="{CE7014C4-89D2-4F57-BED2-907E2C2BAEF9}"/>
              </a:ext>
            </a:extLst>
          </p:cNvPr>
          <p:cNvSpPr/>
          <p:nvPr/>
        </p:nvSpPr>
        <p:spPr>
          <a:xfrm>
            <a:off x="3205991" y="4292966"/>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Amazon</a:t>
            </a:r>
          </a:p>
          <a:p>
            <a:pPr algn="ctr"/>
            <a:r>
              <a:rPr kumimoji="1" lang="en-US" altLang="ja-JP" dirty="0">
                <a:solidFill>
                  <a:schemeClr val="tx1"/>
                </a:solidFill>
                <a:latin typeface="メイリオ" panose="020B0604030504040204" pitchFamily="50" charset="-128"/>
                <a:ea typeface="メイリオ" panose="020B0604030504040204" pitchFamily="50" charset="-128"/>
              </a:rPr>
              <a:t>Personalize</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32" name="四角形: 角を丸くする 31">
            <a:extLst>
              <a:ext uri="{FF2B5EF4-FFF2-40B4-BE49-F238E27FC236}">
                <a16:creationId xmlns:a16="http://schemas.microsoft.com/office/drawing/2014/main" id="{E7A2D561-7C05-40D2-855D-B8E2948E476C}"/>
              </a:ext>
            </a:extLst>
          </p:cNvPr>
          <p:cNvSpPr/>
          <p:nvPr/>
        </p:nvSpPr>
        <p:spPr>
          <a:xfrm>
            <a:off x="7024045" y="2570792"/>
            <a:ext cx="1550469" cy="47184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全会員に提供</a:t>
            </a:r>
          </a:p>
        </p:txBody>
      </p:sp>
      <p:sp>
        <p:nvSpPr>
          <p:cNvPr id="33" name="四角形: 角を丸くする 32">
            <a:extLst>
              <a:ext uri="{FF2B5EF4-FFF2-40B4-BE49-F238E27FC236}">
                <a16:creationId xmlns:a16="http://schemas.microsoft.com/office/drawing/2014/main" id="{B5552E74-8E3B-4471-9FE5-EE82F2E62048}"/>
              </a:ext>
            </a:extLst>
          </p:cNvPr>
          <p:cNvSpPr/>
          <p:nvPr/>
        </p:nvSpPr>
        <p:spPr>
          <a:xfrm>
            <a:off x="6924967" y="4179596"/>
            <a:ext cx="1656089" cy="70048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サービス</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サイト</a:t>
            </a:r>
          </a:p>
        </p:txBody>
      </p:sp>
      <p:sp>
        <p:nvSpPr>
          <p:cNvPr id="35" name="四角形: 角を丸くする 34">
            <a:extLst>
              <a:ext uri="{FF2B5EF4-FFF2-40B4-BE49-F238E27FC236}">
                <a16:creationId xmlns:a16="http://schemas.microsoft.com/office/drawing/2014/main" id="{EE3B3B51-1281-4867-B455-CC1B76E3FB17}"/>
              </a:ext>
            </a:extLst>
          </p:cNvPr>
          <p:cNvSpPr/>
          <p:nvPr/>
        </p:nvSpPr>
        <p:spPr>
          <a:xfrm>
            <a:off x="8789535" y="3041320"/>
            <a:ext cx="1656089" cy="119360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どんな服を買えばいいかわからない</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顧客</a:t>
            </a:r>
          </a:p>
        </p:txBody>
      </p:sp>
      <p:sp>
        <p:nvSpPr>
          <p:cNvPr id="36" name="四角形: 角を丸くする 35">
            <a:extLst>
              <a:ext uri="{FF2B5EF4-FFF2-40B4-BE49-F238E27FC236}">
                <a16:creationId xmlns:a16="http://schemas.microsoft.com/office/drawing/2014/main" id="{4B2F8DB4-363B-451C-9B7C-7E4548C46ED3}"/>
              </a:ext>
            </a:extLst>
          </p:cNvPr>
          <p:cNvSpPr/>
          <p:nvPr/>
        </p:nvSpPr>
        <p:spPr>
          <a:xfrm>
            <a:off x="5070559" y="2492645"/>
            <a:ext cx="1656089" cy="64633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購入履歴に</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応じた提案</a:t>
            </a:r>
          </a:p>
        </p:txBody>
      </p:sp>
      <p:sp>
        <p:nvSpPr>
          <p:cNvPr id="37" name="四角形: 角を丸くする 36">
            <a:extLst>
              <a:ext uri="{FF2B5EF4-FFF2-40B4-BE49-F238E27FC236}">
                <a16:creationId xmlns:a16="http://schemas.microsoft.com/office/drawing/2014/main" id="{313B0609-1001-469C-9CE4-D877DA2A5D4D}"/>
              </a:ext>
            </a:extLst>
          </p:cNvPr>
          <p:cNvSpPr/>
          <p:nvPr/>
        </p:nvSpPr>
        <p:spPr>
          <a:xfrm>
            <a:off x="8060725" y="5369728"/>
            <a:ext cx="2228858" cy="44670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手数料収入</a:t>
            </a:r>
          </a:p>
        </p:txBody>
      </p:sp>
      <p:sp>
        <p:nvSpPr>
          <p:cNvPr id="38" name="矢印: 上 37">
            <a:extLst>
              <a:ext uri="{FF2B5EF4-FFF2-40B4-BE49-F238E27FC236}">
                <a16:creationId xmlns:a16="http://schemas.microsoft.com/office/drawing/2014/main" id="{BCFE8313-1718-48F0-96D5-A90D9E289113}"/>
              </a:ext>
            </a:extLst>
          </p:cNvPr>
          <p:cNvSpPr/>
          <p:nvPr/>
        </p:nvSpPr>
        <p:spPr>
          <a:xfrm>
            <a:off x="3789881" y="3200822"/>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39" name="矢印: 上 38">
            <a:extLst>
              <a:ext uri="{FF2B5EF4-FFF2-40B4-BE49-F238E27FC236}">
                <a16:creationId xmlns:a16="http://schemas.microsoft.com/office/drawing/2014/main" id="{AEEE2901-C9E4-4F83-B661-BB7F97A9BCDB}"/>
              </a:ext>
            </a:extLst>
          </p:cNvPr>
          <p:cNvSpPr/>
          <p:nvPr/>
        </p:nvSpPr>
        <p:spPr>
          <a:xfrm rot="5400000">
            <a:off x="4815892" y="2635818"/>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0" name="矢印: 上 39">
            <a:extLst>
              <a:ext uri="{FF2B5EF4-FFF2-40B4-BE49-F238E27FC236}">
                <a16:creationId xmlns:a16="http://schemas.microsoft.com/office/drawing/2014/main" id="{3280C998-86C4-4518-A0CF-C3B04DBED6D1}"/>
              </a:ext>
            </a:extLst>
          </p:cNvPr>
          <p:cNvSpPr/>
          <p:nvPr/>
        </p:nvSpPr>
        <p:spPr>
          <a:xfrm rot="5400000">
            <a:off x="6611279" y="2635819"/>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1" name="矢印: 上 40">
            <a:extLst>
              <a:ext uri="{FF2B5EF4-FFF2-40B4-BE49-F238E27FC236}">
                <a16:creationId xmlns:a16="http://schemas.microsoft.com/office/drawing/2014/main" id="{9E038912-C817-492B-94A2-4F17316C0C6D}"/>
              </a:ext>
            </a:extLst>
          </p:cNvPr>
          <p:cNvSpPr/>
          <p:nvPr/>
        </p:nvSpPr>
        <p:spPr>
          <a:xfrm rot="7374937">
            <a:off x="8541726" y="2741126"/>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2" name="四角形: 角を丸くする 41">
            <a:extLst>
              <a:ext uri="{FF2B5EF4-FFF2-40B4-BE49-F238E27FC236}">
                <a16:creationId xmlns:a16="http://schemas.microsoft.com/office/drawing/2014/main" id="{F40FAE78-5002-4061-B763-EFC73D2719FA}"/>
              </a:ext>
            </a:extLst>
          </p:cNvPr>
          <p:cNvSpPr/>
          <p:nvPr/>
        </p:nvSpPr>
        <p:spPr>
          <a:xfrm>
            <a:off x="10695580" y="3111089"/>
            <a:ext cx="1285405" cy="107800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購入数増</a:t>
            </a:r>
            <a:endParaRPr kumimoji="1" lang="ja-JP" altLang="en-US" b="1" dirty="0">
              <a:solidFill>
                <a:schemeClr val="tx1"/>
              </a:solidFill>
              <a:latin typeface="Amazon Ember" panose="020B0603020204020204" pitchFamily="34" charset="0"/>
              <a:ea typeface="メイリオ" panose="020B0604030504040204" pitchFamily="50" charset="-128"/>
            </a:endParaRPr>
          </a:p>
        </p:txBody>
      </p:sp>
      <p:sp>
        <p:nvSpPr>
          <p:cNvPr id="43" name="矢印: 上 42">
            <a:extLst>
              <a:ext uri="{FF2B5EF4-FFF2-40B4-BE49-F238E27FC236}">
                <a16:creationId xmlns:a16="http://schemas.microsoft.com/office/drawing/2014/main" id="{03EA40C7-E526-44F5-AAE7-7BD66002CD3B}"/>
              </a:ext>
            </a:extLst>
          </p:cNvPr>
          <p:cNvSpPr/>
          <p:nvPr/>
        </p:nvSpPr>
        <p:spPr>
          <a:xfrm rot="5400000">
            <a:off x="10383344" y="3374527"/>
            <a:ext cx="480103" cy="534434"/>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4" name="正方形/長方形 43">
            <a:extLst>
              <a:ext uri="{FF2B5EF4-FFF2-40B4-BE49-F238E27FC236}">
                <a16:creationId xmlns:a16="http://schemas.microsoft.com/office/drawing/2014/main" id="{D0C901C0-3365-49E5-BCE9-1318E7DC4C4F}"/>
              </a:ext>
            </a:extLst>
          </p:cNvPr>
          <p:cNvSpPr/>
          <p:nvPr/>
        </p:nvSpPr>
        <p:spPr>
          <a:xfrm rot="5400000">
            <a:off x="10336131" y="5133628"/>
            <a:ext cx="1965898" cy="28457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01830F07-1AB2-413F-ABEA-48E023AD26B8}"/>
              </a:ext>
            </a:extLst>
          </p:cNvPr>
          <p:cNvSpPr/>
          <p:nvPr/>
        </p:nvSpPr>
        <p:spPr>
          <a:xfrm>
            <a:off x="3974123" y="5931915"/>
            <a:ext cx="7487244" cy="31652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6" name="矢印: 上 45">
            <a:extLst>
              <a:ext uri="{FF2B5EF4-FFF2-40B4-BE49-F238E27FC236}">
                <a16:creationId xmlns:a16="http://schemas.microsoft.com/office/drawing/2014/main" id="{CFF7E9BA-5683-469F-8FAF-5FEA90B75143}"/>
              </a:ext>
            </a:extLst>
          </p:cNvPr>
          <p:cNvSpPr/>
          <p:nvPr/>
        </p:nvSpPr>
        <p:spPr>
          <a:xfrm rot="10800000">
            <a:off x="9190501" y="4687509"/>
            <a:ext cx="480103" cy="631287"/>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7" name="正方形/長方形 46">
            <a:extLst>
              <a:ext uri="{FF2B5EF4-FFF2-40B4-BE49-F238E27FC236}">
                <a16:creationId xmlns:a16="http://schemas.microsoft.com/office/drawing/2014/main" id="{282B0D8E-B0F5-4460-B108-FDDB0B93528B}"/>
              </a:ext>
            </a:extLst>
          </p:cNvPr>
          <p:cNvSpPr/>
          <p:nvPr/>
        </p:nvSpPr>
        <p:spPr>
          <a:xfrm>
            <a:off x="9312226" y="4656214"/>
            <a:ext cx="1901852" cy="21587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9BFAAAF6-970B-4002-B1D9-A90864FBCE6E}"/>
              </a:ext>
            </a:extLst>
          </p:cNvPr>
          <p:cNvSpPr/>
          <p:nvPr/>
        </p:nvSpPr>
        <p:spPr>
          <a:xfrm rot="5400000">
            <a:off x="3526892" y="5564446"/>
            <a:ext cx="1104264" cy="2845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50" name="四角形: 角を丸くする 49">
            <a:extLst>
              <a:ext uri="{FF2B5EF4-FFF2-40B4-BE49-F238E27FC236}">
                <a16:creationId xmlns:a16="http://schemas.microsoft.com/office/drawing/2014/main" id="{F4DFF165-2BC2-4A9B-9B28-14CFD253F0BE}"/>
              </a:ext>
            </a:extLst>
          </p:cNvPr>
          <p:cNvSpPr/>
          <p:nvPr/>
        </p:nvSpPr>
        <p:spPr>
          <a:xfrm>
            <a:off x="1355808" y="4274506"/>
            <a:ext cx="1656089" cy="646331"/>
          </a:xfrm>
          <a:prstGeom prst="roundRect">
            <a:avLst/>
          </a:prstGeom>
          <a:solidFill>
            <a:schemeClr val="bg1">
              <a:lumMod val="95000"/>
            </a:schemeClr>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アイテム</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出品者</a:t>
            </a:r>
          </a:p>
        </p:txBody>
      </p:sp>
      <p:sp>
        <p:nvSpPr>
          <p:cNvPr id="49" name="正方形/長方形 48">
            <a:extLst>
              <a:ext uri="{FF2B5EF4-FFF2-40B4-BE49-F238E27FC236}">
                <a16:creationId xmlns:a16="http://schemas.microsoft.com/office/drawing/2014/main" id="{4D605C93-92A4-429F-93E2-4FD24E59B748}"/>
              </a:ext>
            </a:extLst>
          </p:cNvPr>
          <p:cNvSpPr/>
          <p:nvPr/>
        </p:nvSpPr>
        <p:spPr>
          <a:xfrm>
            <a:off x="560508" y="1596117"/>
            <a:ext cx="11469567" cy="3412675"/>
          </a:xfrm>
          <a:prstGeom prst="rect">
            <a:avLst/>
          </a:prstGeom>
          <a:solidFill>
            <a:srgbClr val="D9D9D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吹き出し: 線 1">
            <a:extLst>
              <a:ext uri="{FF2B5EF4-FFF2-40B4-BE49-F238E27FC236}">
                <a16:creationId xmlns:a16="http://schemas.microsoft.com/office/drawing/2014/main" id="{FF6C65D4-4675-4863-9477-8817E7720908}"/>
              </a:ext>
            </a:extLst>
          </p:cNvPr>
          <p:cNvSpPr/>
          <p:nvPr/>
        </p:nvSpPr>
        <p:spPr>
          <a:xfrm>
            <a:off x="4178396" y="3257203"/>
            <a:ext cx="7487243" cy="1441447"/>
          </a:xfrm>
          <a:prstGeom prst="borderCallout1">
            <a:avLst>
              <a:gd name="adj1" fmla="val 107883"/>
              <a:gd name="adj2" fmla="val 18479"/>
              <a:gd name="adj3" fmla="val 143014"/>
              <a:gd name="adj4" fmla="val 10778"/>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経営管理 </a:t>
            </a:r>
            <a:r>
              <a:rPr kumimoji="1" lang="en-US" altLang="ja-JP" sz="2000" b="1" dirty="0">
                <a:solidFill>
                  <a:schemeClr val="tx1"/>
                </a:solidFill>
                <a:latin typeface="メイリオ" panose="020B0604030504040204" pitchFamily="50" charset="-128"/>
                <a:ea typeface="メイリオ" panose="020B0604030504040204" pitchFamily="50" charset="-128"/>
              </a:rPr>
              <a:t>/ </a:t>
            </a:r>
            <a:r>
              <a:rPr kumimoji="1" lang="ja-JP" altLang="en-US" sz="2000" b="1" dirty="0">
                <a:solidFill>
                  <a:schemeClr val="tx1"/>
                </a:solidFill>
                <a:latin typeface="メイリオ" panose="020B0604030504040204" pitchFamily="50" charset="-128"/>
                <a:ea typeface="メイリオ" panose="020B0604030504040204" pitchFamily="50" charset="-128"/>
              </a:rPr>
              <a:t>プロダクトマネージャー</a:t>
            </a:r>
            <a:r>
              <a:rPr kumimoji="1" lang="en-US" altLang="ja-JP" sz="2000" dirty="0">
                <a:solidFill>
                  <a:schemeClr val="tx1"/>
                </a:solidFill>
                <a:latin typeface="メイリオ" panose="020B0604030504040204" pitchFamily="50" charset="-128"/>
                <a:ea typeface="メイリオ" panose="020B0604030504040204" pitchFamily="50" charset="-128"/>
              </a:rPr>
              <a:t>: </a:t>
            </a:r>
          </a:p>
          <a:p>
            <a:r>
              <a:rPr kumimoji="1" lang="ja-JP" altLang="en-US" sz="2000" dirty="0">
                <a:solidFill>
                  <a:schemeClr val="tx1"/>
                </a:solidFill>
                <a:latin typeface="メイリオ" panose="020B0604030504040204" pitchFamily="50" charset="-128"/>
                <a:ea typeface="メイリオ" panose="020B0604030504040204" pitchFamily="50" charset="-128"/>
              </a:rPr>
              <a:t>効果分析、社内外ステークホルダー向けへの説明資料の作成</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337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solidFill>
                  <a:schemeClr val="tx1"/>
                </a:solidFill>
              </a:rPr>
              <a:t>可視化しなかった場合起こりえること。</a:t>
            </a:r>
            <a:endParaRPr lang="en-US" altLang="ja-JP" b="1" dirty="0">
              <a:solidFill>
                <a:schemeClr val="tx1"/>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22</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3279359"/>
          </a:xfrm>
        </p:spPr>
        <p:txBody>
          <a:bodyPr/>
          <a:lstStyle/>
          <a:p>
            <a:pPr marL="457200" indent="-457200">
              <a:buFont typeface="Arial" panose="020B0604020202020204" pitchFamily="34" charset="0"/>
              <a:buChar char="•"/>
            </a:pPr>
            <a:r>
              <a:rPr lang="ja-JP" altLang="en-US" b="1" dirty="0">
                <a:solidFill>
                  <a:schemeClr val="tx1"/>
                </a:solidFill>
              </a:rPr>
              <a:t>入力情報の不整合</a:t>
            </a:r>
            <a:r>
              <a:rPr lang="ja-JP" altLang="en-US" dirty="0">
                <a:solidFill>
                  <a:schemeClr val="tx1"/>
                </a:solidFill>
              </a:rPr>
              <a:t> </a:t>
            </a:r>
            <a:r>
              <a:rPr lang="en-US" altLang="ja-JP" dirty="0">
                <a:solidFill>
                  <a:schemeClr val="tx1"/>
                </a:solidFill>
              </a:rPr>
              <a:t>: </a:t>
            </a:r>
            <a:r>
              <a:rPr lang="ja-JP" altLang="en-US" dirty="0">
                <a:solidFill>
                  <a:schemeClr val="tx1"/>
                </a:solidFill>
              </a:rPr>
              <a:t>各出品者ごとにサイズや柄の定義がバラバラで、適切な推薦ができない。</a:t>
            </a:r>
            <a:endParaRPr lang="en-US" altLang="ja-JP" dirty="0">
              <a:solidFill>
                <a:schemeClr val="tx1"/>
              </a:solidFill>
            </a:endParaRPr>
          </a:p>
          <a:p>
            <a:pPr marL="457200" indent="-457200">
              <a:buFont typeface="Arial" panose="020B0604020202020204" pitchFamily="34" charset="0"/>
              <a:buChar char="•"/>
            </a:pPr>
            <a:r>
              <a:rPr lang="ja-JP" altLang="en-US" b="1" dirty="0">
                <a:solidFill>
                  <a:schemeClr val="tx1"/>
                </a:solidFill>
              </a:rPr>
              <a:t>スケジュールの不整合</a:t>
            </a:r>
            <a:r>
              <a:rPr lang="ja-JP" altLang="en-US" dirty="0">
                <a:solidFill>
                  <a:schemeClr val="tx1"/>
                </a:solidFill>
              </a:rPr>
              <a:t> </a:t>
            </a:r>
            <a:r>
              <a:rPr lang="en-US" altLang="ja-JP" dirty="0">
                <a:solidFill>
                  <a:schemeClr val="tx1"/>
                </a:solidFill>
              </a:rPr>
              <a:t>: </a:t>
            </a:r>
            <a:r>
              <a:rPr lang="ja-JP" altLang="en-US" dirty="0">
                <a:solidFill>
                  <a:schemeClr val="tx1"/>
                </a:solidFill>
              </a:rPr>
              <a:t>各出品者に商品情報入力の締切が連絡されていなかったため、データサイエンティストの着手時期がずれ込む。</a:t>
            </a:r>
            <a:endParaRPr lang="en-US" altLang="ja-JP" dirty="0">
              <a:solidFill>
                <a:schemeClr val="tx1"/>
              </a:solidFill>
            </a:endParaRPr>
          </a:p>
          <a:p>
            <a:pPr marL="457200" indent="-457200">
              <a:buFont typeface="Arial" panose="020B0604020202020204" pitchFamily="34" charset="0"/>
              <a:buChar char="•"/>
            </a:pPr>
            <a:r>
              <a:rPr lang="ja-JP" altLang="en-US" b="1" dirty="0">
                <a:solidFill>
                  <a:schemeClr val="tx1"/>
                </a:solidFill>
              </a:rPr>
              <a:t>不十分な顧客情報</a:t>
            </a:r>
            <a:r>
              <a:rPr lang="ja-JP" altLang="en-US" dirty="0">
                <a:solidFill>
                  <a:schemeClr val="tx1"/>
                </a:solidFill>
              </a:rPr>
              <a:t> </a:t>
            </a:r>
            <a:r>
              <a:rPr lang="en-US" altLang="ja-JP" dirty="0">
                <a:solidFill>
                  <a:schemeClr val="tx1"/>
                </a:solidFill>
              </a:rPr>
              <a:t>: </a:t>
            </a:r>
            <a:r>
              <a:rPr lang="ja-JP" altLang="en-US" dirty="0">
                <a:solidFill>
                  <a:schemeClr val="tx1"/>
                </a:solidFill>
              </a:rPr>
              <a:t>マーケティング担当が推薦機能のメリットを伝えていなかったため、顧客がプロフィール情報を入力せず精度が上がらない。</a:t>
            </a:r>
            <a:endParaRPr lang="en-US" altLang="ja-JP" dirty="0">
              <a:solidFill>
                <a:schemeClr val="tx1"/>
              </a:solidFill>
            </a:endParaRPr>
          </a:p>
        </p:txBody>
      </p:sp>
    </p:spTree>
    <p:extLst>
      <p:ext uri="{BB962C8B-B14F-4D97-AF65-F5344CB8AC3E}">
        <p14:creationId xmlns:p14="http://schemas.microsoft.com/office/powerpoint/2010/main" val="374080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「可視化する」の必要性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23</a:t>
            </a:fld>
            <a:endParaRPr lang="en-US"/>
          </a:p>
        </p:txBody>
      </p:sp>
      <p:sp>
        <p:nvSpPr>
          <p:cNvPr id="3" name="コンテンツ プレースホルダー 2">
            <a:extLst>
              <a:ext uri="{FF2B5EF4-FFF2-40B4-BE49-F238E27FC236}">
                <a16:creationId xmlns:a16="http://schemas.microsoft.com/office/drawing/2014/main" id="{A7AE95CD-3B1E-48FE-B089-C925B6D7FE01}"/>
              </a:ext>
            </a:extLst>
          </p:cNvPr>
          <p:cNvSpPr>
            <a:spLocks noGrp="1"/>
          </p:cNvSpPr>
          <p:nvPr>
            <p:ph idx="1"/>
          </p:nvPr>
        </p:nvSpPr>
        <p:spPr>
          <a:xfrm>
            <a:off x="609599" y="1090225"/>
            <a:ext cx="11371385" cy="1654299"/>
          </a:xfrm>
        </p:spPr>
        <p:txBody>
          <a:bodyPr/>
          <a:lstStyle/>
          <a:p>
            <a:r>
              <a:rPr lang="ja-JP" altLang="en-US" dirty="0">
                <a:solidFill>
                  <a:schemeClr val="tx1"/>
                </a:solidFill>
              </a:rPr>
              <a:t>顧客の体験するストーリーは、顧客との接点を持つマーケティング </a:t>
            </a:r>
            <a:r>
              <a:rPr lang="en-US" altLang="ja-JP" dirty="0">
                <a:solidFill>
                  <a:schemeClr val="tx1"/>
                </a:solidFill>
              </a:rPr>
              <a:t>/ </a:t>
            </a:r>
            <a:r>
              <a:rPr lang="ja-JP" altLang="en-US" dirty="0">
                <a:solidFill>
                  <a:schemeClr val="tx1"/>
                </a:solidFill>
              </a:rPr>
              <a:t>営業担当、価値本体を作る開発者、価値のリソースとなる資源や協力者を管理する調達 </a:t>
            </a:r>
            <a:r>
              <a:rPr lang="en-US" altLang="ja-JP" dirty="0">
                <a:solidFill>
                  <a:schemeClr val="tx1"/>
                </a:solidFill>
              </a:rPr>
              <a:t>/ </a:t>
            </a:r>
            <a:r>
              <a:rPr lang="ja-JP" altLang="en-US" dirty="0">
                <a:solidFill>
                  <a:schemeClr val="tx1"/>
                </a:solidFill>
              </a:rPr>
              <a:t>パートナー部門、全体の収支を管理する経営管理など</a:t>
            </a:r>
            <a:r>
              <a:rPr lang="ja-JP" altLang="en-US" b="1" dirty="0">
                <a:solidFill>
                  <a:srgbClr val="FFC000"/>
                </a:solidFill>
              </a:rPr>
              <a:t>様々な部署の仕事の連鎖</a:t>
            </a:r>
            <a:r>
              <a:rPr lang="ja-JP" altLang="en-US" dirty="0">
                <a:solidFill>
                  <a:schemeClr val="tx1"/>
                </a:solidFill>
              </a:rPr>
              <a:t>で成り立つ。</a:t>
            </a:r>
            <a:endParaRPr lang="en-US" altLang="ja-JP" dirty="0">
              <a:solidFill>
                <a:schemeClr val="tx1"/>
              </a:solidFill>
            </a:endParaRPr>
          </a:p>
        </p:txBody>
      </p:sp>
      <p:sp>
        <p:nvSpPr>
          <p:cNvPr id="6" name="吹き出し: 線 5">
            <a:extLst>
              <a:ext uri="{FF2B5EF4-FFF2-40B4-BE49-F238E27FC236}">
                <a16:creationId xmlns:a16="http://schemas.microsoft.com/office/drawing/2014/main" id="{D1AF8EB8-8503-4F54-B7FE-C6EAA5DDD464}"/>
              </a:ext>
            </a:extLst>
          </p:cNvPr>
          <p:cNvSpPr/>
          <p:nvPr/>
        </p:nvSpPr>
        <p:spPr>
          <a:xfrm>
            <a:off x="5440101" y="4676172"/>
            <a:ext cx="6232299" cy="1342663"/>
          </a:xfrm>
          <a:prstGeom prst="borderCallout1">
            <a:avLst>
              <a:gd name="adj1" fmla="val -27802"/>
              <a:gd name="adj2" fmla="val 18937"/>
              <a:gd name="adj3" fmla="val -139225"/>
              <a:gd name="adj4" fmla="val -126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ja-JP" altLang="en-US" sz="2400" dirty="0">
                <a:solidFill>
                  <a:schemeClr val="tx1"/>
                </a:solidFill>
                <a:latin typeface="メイリオ" panose="020B0604030504040204" pitchFamily="50" charset="-128"/>
                <a:ea typeface="メイリオ" panose="020B0604030504040204" pitchFamily="50" charset="-128"/>
              </a:rPr>
              <a:t>「バリューチェーン」などと呼ばれる。詳しく知りたい方は、マイケル・</a:t>
            </a:r>
            <a:r>
              <a:rPr kumimoji="1" lang="en-US" altLang="ja-JP" sz="2400" dirty="0">
                <a:solidFill>
                  <a:schemeClr val="tx1"/>
                </a:solidFill>
                <a:latin typeface="メイリオ" panose="020B0604030504040204" pitchFamily="50" charset="-128"/>
                <a:ea typeface="メイリオ" panose="020B0604030504040204" pitchFamily="50" charset="-128"/>
              </a:rPr>
              <a:t>E</a:t>
            </a:r>
            <a:r>
              <a:rPr kumimoji="1" lang="ja-JP" altLang="en-US" sz="2400" dirty="0">
                <a:solidFill>
                  <a:schemeClr val="tx1"/>
                </a:solidFill>
                <a:latin typeface="メイリオ" panose="020B0604030504040204" pitchFamily="50" charset="-128"/>
                <a:ea typeface="メイリオ" panose="020B0604030504040204" pitchFamily="50" charset="-128"/>
              </a:rPr>
              <a:t>・ポーターの競争戦略論の解説などを参照。</a:t>
            </a:r>
          </a:p>
        </p:txBody>
      </p:sp>
    </p:spTree>
    <p:extLst>
      <p:ext uri="{BB962C8B-B14F-4D97-AF65-F5344CB8AC3E}">
        <p14:creationId xmlns:p14="http://schemas.microsoft.com/office/powerpoint/2010/main" val="109667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10180320" cy="775597"/>
          </a:xfrm>
        </p:spPr>
        <p:txBody>
          <a:bodyPr/>
          <a:lstStyle/>
          <a:p>
            <a:r>
              <a:rPr kumimoji="1" lang="en-US" altLang="ja-JP" b="1" dirty="0"/>
              <a:t>Question time</a:t>
            </a:r>
            <a:endParaRPr kumimoji="1" lang="ja-JP" altLang="en-US" b="1" dirty="0"/>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24</a:t>
            </a:fld>
            <a:endParaRPr lang="en-US"/>
          </a:p>
        </p:txBody>
      </p:sp>
    </p:spTree>
    <p:extLst>
      <p:ext uri="{BB962C8B-B14F-4D97-AF65-F5344CB8AC3E}">
        <p14:creationId xmlns:p14="http://schemas.microsoft.com/office/powerpoint/2010/main" val="216931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7823200" cy="775597"/>
          </a:xfrm>
        </p:spPr>
        <p:txBody>
          <a:bodyPr/>
          <a:lstStyle/>
          <a:p>
            <a:r>
              <a:rPr kumimoji="1" lang="ja-JP" altLang="en-US" dirty="0"/>
              <a:t>実践</a:t>
            </a:r>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25</a:t>
            </a:fld>
            <a:endParaRPr lang="en-US"/>
          </a:p>
        </p:txBody>
      </p:sp>
    </p:spTree>
    <p:extLst>
      <p:ext uri="{BB962C8B-B14F-4D97-AF65-F5344CB8AC3E}">
        <p14:creationId xmlns:p14="http://schemas.microsoft.com/office/powerpoint/2010/main" val="21354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dirty="0">
                <a:solidFill>
                  <a:schemeClr val="bg1">
                    <a:lumMod val="75000"/>
                  </a:schemeClr>
                </a:solidFill>
              </a:rPr>
              <a:t>顧客が価値を体験するストーリーを可視化する必要性を知る</a:t>
            </a:r>
            <a:endParaRPr lang="en-US" altLang="ja-JP" dirty="0">
              <a:solidFill>
                <a:schemeClr val="bg1">
                  <a:lumMod val="75000"/>
                </a:schemeClr>
              </a:solidFill>
            </a:endParaRPr>
          </a:p>
          <a:p>
            <a:pPr marL="514350" indent="-514350">
              <a:buAutoNum type="arabicPeriod"/>
            </a:pPr>
            <a:r>
              <a:rPr lang="ja-JP" altLang="en-US" b="1" dirty="0">
                <a:solidFill>
                  <a:srgbClr val="FFC000"/>
                </a:solidFill>
              </a:rPr>
              <a:t>実際にプロダクト価値を体験するストーリーを可視化する</a:t>
            </a:r>
            <a:endParaRPr lang="en-US" altLang="ja-JP" b="1" dirty="0">
              <a:solidFill>
                <a:srgbClr val="FFC000"/>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spTree>
    <p:extLst>
      <p:ext uri="{BB962C8B-B14F-4D97-AF65-F5344CB8AC3E}">
        <p14:creationId xmlns:p14="http://schemas.microsoft.com/office/powerpoint/2010/main" val="39932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実践前の準備</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27</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149146"/>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実践でストーリーのシミュレーションを行う担当を決めてください。</a:t>
            </a:r>
            <a:endParaRPr kumimoji="1" lang="en-US" altLang="ja-JP" sz="2800" b="1" dirty="0">
              <a:latin typeface="メイリオ" panose="020B0604030504040204" pitchFamily="50" charset="-128"/>
              <a:ea typeface="メイリオ" panose="020B0604030504040204" pitchFamily="50" charset="-128"/>
            </a:endParaRPr>
          </a:p>
        </p:txBody>
      </p:sp>
      <p:pic>
        <p:nvPicPr>
          <p:cNvPr id="23" name="グラフィックス 22" descr="教室 単色塗りつぶし">
            <a:extLst>
              <a:ext uri="{FF2B5EF4-FFF2-40B4-BE49-F238E27FC236}">
                <a16:creationId xmlns:a16="http://schemas.microsoft.com/office/drawing/2014/main" id="{65A5A05D-E299-4F9C-AFE1-F611CE7FAB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5778" y="2175514"/>
            <a:ext cx="1479630" cy="1479630"/>
          </a:xfrm>
          <a:prstGeom prst="rect">
            <a:avLst/>
          </a:prstGeom>
        </p:spPr>
      </p:pic>
      <p:pic>
        <p:nvPicPr>
          <p:cNvPr id="25" name="グラフィックス 24" descr="女性のプロフィール 単色塗りつぶし">
            <a:extLst>
              <a:ext uri="{FF2B5EF4-FFF2-40B4-BE49-F238E27FC236}">
                <a16:creationId xmlns:a16="http://schemas.microsoft.com/office/drawing/2014/main" id="{2B94FD7A-D020-47B0-8158-5C4DEB72D4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53050" y="2305175"/>
            <a:ext cx="1220308" cy="1220308"/>
          </a:xfrm>
          <a:prstGeom prst="rect">
            <a:avLst/>
          </a:prstGeom>
        </p:spPr>
      </p:pic>
      <p:grpSp>
        <p:nvGrpSpPr>
          <p:cNvPr id="30" name="グループ化 29">
            <a:extLst>
              <a:ext uri="{FF2B5EF4-FFF2-40B4-BE49-F238E27FC236}">
                <a16:creationId xmlns:a16="http://schemas.microsoft.com/office/drawing/2014/main" id="{DD6AD41E-7CA6-4A7E-BFBA-32D387330E61}"/>
              </a:ext>
            </a:extLst>
          </p:cNvPr>
          <p:cNvGrpSpPr/>
          <p:nvPr/>
        </p:nvGrpSpPr>
        <p:grpSpPr>
          <a:xfrm>
            <a:off x="1578911" y="2458129"/>
            <a:ext cx="1110911" cy="914400"/>
            <a:chOff x="1578911" y="2579299"/>
            <a:chExt cx="1110911" cy="914400"/>
          </a:xfrm>
        </p:grpSpPr>
        <p:pic>
          <p:nvPicPr>
            <p:cNvPr id="27" name="グラフィックス 26" descr="男性 単色塗りつぶし">
              <a:extLst>
                <a:ext uri="{FF2B5EF4-FFF2-40B4-BE49-F238E27FC236}">
                  <a16:creationId xmlns:a16="http://schemas.microsoft.com/office/drawing/2014/main" id="{3E43E3FC-C426-4A71-B183-F6410D03B7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8911" y="2579299"/>
              <a:ext cx="914400" cy="914400"/>
            </a:xfrm>
            <a:prstGeom prst="rect">
              <a:avLst/>
            </a:prstGeom>
          </p:spPr>
        </p:pic>
        <p:pic>
          <p:nvPicPr>
            <p:cNvPr id="29" name="グラフィックス 28" descr="鉛筆 単色塗りつぶし">
              <a:extLst>
                <a:ext uri="{FF2B5EF4-FFF2-40B4-BE49-F238E27FC236}">
                  <a16:creationId xmlns:a16="http://schemas.microsoft.com/office/drawing/2014/main" id="{982F6D83-5F53-466A-86FF-38D53E1376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6800" y="2867574"/>
              <a:ext cx="393022" cy="393022"/>
            </a:xfrm>
            <a:prstGeom prst="rect">
              <a:avLst/>
            </a:prstGeom>
          </p:spPr>
        </p:pic>
      </p:grpSp>
      <p:sp>
        <p:nvSpPr>
          <p:cNvPr id="32" name="テキスト ボックス 31">
            <a:extLst>
              <a:ext uri="{FF2B5EF4-FFF2-40B4-BE49-F238E27FC236}">
                <a16:creationId xmlns:a16="http://schemas.microsoft.com/office/drawing/2014/main" id="{18EC7767-9009-4298-B80C-1B8BD7CAF959}"/>
              </a:ext>
            </a:extLst>
          </p:cNvPr>
          <p:cNvSpPr txBox="1"/>
          <p:nvPr/>
        </p:nvSpPr>
        <p:spPr>
          <a:xfrm>
            <a:off x="518311" y="3655144"/>
            <a:ext cx="3035599" cy="646331"/>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書記役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ファシリテーターが担当</a:t>
            </a:r>
            <a:endParaRPr kumimoji="1" lang="en-US" altLang="ja-JP" dirty="0">
              <a:latin typeface="メイリオ" panose="020B0604030504040204" pitchFamily="50" charset="-128"/>
              <a:ea typeface="メイリオ" panose="020B0604030504040204" pitchFamily="50" charset="-128"/>
            </a:endParaRPr>
          </a:p>
        </p:txBody>
      </p:sp>
      <p:sp>
        <p:nvSpPr>
          <p:cNvPr id="33" name="テキスト ボックス 32">
            <a:extLst>
              <a:ext uri="{FF2B5EF4-FFF2-40B4-BE49-F238E27FC236}">
                <a16:creationId xmlns:a16="http://schemas.microsoft.com/office/drawing/2014/main" id="{9E499C92-FCB0-4207-A71A-0E0C659B5CC0}"/>
              </a:ext>
            </a:extLst>
          </p:cNvPr>
          <p:cNvSpPr txBox="1"/>
          <p:nvPr/>
        </p:nvSpPr>
        <p:spPr>
          <a:xfrm>
            <a:off x="4162396" y="3655144"/>
            <a:ext cx="3867205"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提案役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データサイエンティスト推奨</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担当分け複数名でも可</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5" name="テキスト ボックス 34">
            <a:extLst>
              <a:ext uri="{FF2B5EF4-FFF2-40B4-BE49-F238E27FC236}">
                <a16:creationId xmlns:a16="http://schemas.microsoft.com/office/drawing/2014/main" id="{0B94B139-5A8D-4841-806A-776330B51BC3}"/>
              </a:ext>
            </a:extLst>
          </p:cNvPr>
          <p:cNvSpPr txBox="1"/>
          <p:nvPr/>
        </p:nvSpPr>
        <p:spPr>
          <a:xfrm>
            <a:off x="8445405"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顧客役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担当分け複数名でも可</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6" name="吹き出し: 角を丸めた四角形 35">
            <a:extLst>
              <a:ext uri="{FF2B5EF4-FFF2-40B4-BE49-F238E27FC236}">
                <a16:creationId xmlns:a16="http://schemas.microsoft.com/office/drawing/2014/main" id="{719AF6B0-A95C-4C76-8718-DE7F3E47A92A}"/>
              </a:ext>
            </a:extLst>
          </p:cNvPr>
          <p:cNvSpPr/>
          <p:nvPr/>
        </p:nvSpPr>
        <p:spPr>
          <a:xfrm>
            <a:off x="555584" y="4760755"/>
            <a:ext cx="3418391" cy="1404984"/>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提案役 </a:t>
            </a:r>
            <a:r>
              <a:rPr kumimoji="1" lang="en-US" altLang="ja-JP" sz="2000" b="1" dirty="0">
                <a:solidFill>
                  <a:schemeClr val="tx1"/>
                </a:solidFill>
                <a:latin typeface="メイリオ" panose="020B0604030504040204" pitchFamily="50" charset="-128"/>
                <a:ea typeface="メイリオ" panose="020B0604030504040204" pitchFamily="50" charset="-128"/>
              </a:rPr>
              <a:t>/ </a:t>
            </a:r>
            <a:r>
              <a:rPr kumimoji="1" lang="ja-JP" altLang="en-US" sz="2000" b="1" dirty="0">
                <a:solidFill>
                  <a:schemeClr val="tx1"/>
                </a:solidFill>
                <a:latin typeface="メイリオ" panose="020B0604030504040204" pitchFamily="50" charset="-128"/>
                <a:ea typeface="メイリオ" panose="020B0604030504040204" pitchFamily="50" charset="-128"/>
              </a:rPr>
              <a:t>顧客役の発言を</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時系列に記録する</a:t>
            </a:r>
          </a:p>
        </p:txBody>
      </p:sp>
      <p:sp>
        <p:nvSpPr>
          <p:cNvPr id="37" name="吹き出し: 角を丸めた四角形 36">
            <a:extLst>
              <a:ext uri="{FF2B5EF4-FFF2-40B4-BE49-F238E27FC236}">
                <a16:creationId xmlns:a16="http://schemas.microsoft.com/office/drawing/2014/main" id="{D9A8E2D5-EC40-4532-B206-CD331C007709}"/>
              </a:ext>
            </a:extLst>
          </p:cNvPr>
          <p:cNvSpPr/>
          <p:nvPr/>
        </p:nvSpPr>
        <p:spPr>
          <a:xfrm>
            <a:off x="4386804" y="4760755"/>
            <a:ext cx="3418391" cy="1404984"/>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顧客へ得られる体験、</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ストーリーを説明する</a:t>
            </a:r>
          </a:p>
        </p:txBody>
      </p:sp>
      <p:sp>
        <p:nvSpPr>
          <p:cNvPr id="38" name="吹き出し: 角を丸めた四角形 37">
            <a:extLst>
              <a:ext uri="{FF2B5EF4-FFF2-40B4-BE49-F238E27FC236}">
                <a16:creationId xmlns:a16="http://schemas.microsoft.com/office/drawing/2014/main" id="{D85650AD-529C-4C3A-B28C-711E20D633B9}"/>
              </a:ext>
            </a:extLst>
          </p:cNvPr>
          <p:cNvSpPr/>
          <p:nvPr/>
        </p:nvSpPr>
        <p:spPr>
          <a:xfrm>
            <a:off x="8254009" y="4760755"/>
            <a:ext cx="3418391" cy="1404984"/>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ストーリーが不満・ニーズを解決するか</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吟味・質問する</a:t>
            </a:r>
          </a:p>
        </p:txBody>
      </p:sp>
    </p:spTree>
    <p:extLst>
      <p:ext uri="{BB962C8B-B14F-4D97-AF65-F5344CB8AC3E}">
        <p14:creationId xmlns:p14="http://schemas.microsoft.com/office/powerpoint/2010/main" val="245424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dirty="0">
                <a:solidFill>
                  <a:schemeClr val="bg1">
                    <a:lumMod val="75000"/>
                  </a:schemeClr>
                </a:solidFill>
              </a:rPr>
              <a:t>顧客が価値を体験するストーリーを可視化する必要性を知る</a:t>
            </a:r>
            <a:endParaRPr lang="en-US" altLang="ja-JP" dirty="0">
              <a:solidFill>
                <a:schemeClr val="bg1">
                  <a:lumMod val="75000"/>
                </a:schemeClr>
              </a:solidFill>
            </a:endParaRPr>
          </a:p>
          <a:p>
            <a:pPr marL="514350" indent="-514350">
              <a:buAutoNum type="arabicPeriod"/>
            </a:pPr>
            <a:r>
              <a:rPr lang="ja-JP" altLang="en-US" dirty="0">
                <a:solidFill>
                  <a:schemeClr val="tx1"/>
                </a:solidFill>
              </a:rPr>
              <a:t>実際にプロダクト価値を体験するストーリーを可視化する</a:t>
            </a:r>
            <a:endParaRPr lang="en-US" altLang="ja-JP" dirty="0">
              <a:solidFill>
                <a:schemeClr val="tx1"/>
              </a:solidFill>
            </a:endParaRPr>
          </a:p>
          <a:p>
            <a:pPr marL="800100" lvl="1" indent="-514350">
              <a:buAutoNum type="arabicPeriod"/>
            </a:pPr>
            <a:r>
              <a:rPr lang="ja-JP" altLang="en-US" b="1" dirty="0">
                <a:solidFill>
                  <a:srgbClr val="FFC000"/>
                </a:solidFill>
              </a:rPr>
              <a:t>顧客の実体を可視化する</a:t>
            </a:r>
            <a:endParaRPr lang="en-US" altLang="ja-JP" b="1" dirty="0">
              <a:solidFill>
                <a:srgbClr val="FFC000"/>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30 min</a:t>
            </a:r>
            <a:endParaRPr kumimoji="1" lang="ja-JP" altLang="en-US" sz="2400" b="1" dirty="0" err="1">
              <a:solidFill>
                <a:srgbClr val="FFC000"/>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spTree>
    <p:extLst>
      <p:ext uri="{BB962C8B-B14F-4D97-AF65-F5344CB8AC3E}">
        <p14:creationId xmlns:p14="http://schemas.microsoft.com/office/powerpoint/2010/main" val="156570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C6E18-E72B-4F3F-9D12-702B828218CC}"/>
              </a:ext>
            </a:extLst>
          </p:cNvPr>
          <p:cNvSpPr>
            <a:spLocks noGrp="1"/>
          </p:cNvSpPr>
          <p:nvPr>
            <p:ph type="title"/>
          </p:nvPr>
        </p:nvSpPr>
        <p:spPr>
          <a:xfrm>
            <a:off x="609599" y="419023"/>
            <a:ext cx="10958495" cy="547842"/>
          </a:xfrm>
        </p:spPr>
        <p:txBody>
          <a:bodyPr/>
          <a:lstStyle/>
          <a:p>
            <a:r>
              <a:rPr kumimoji="1" lang="ja-JP" altLang="en-US" b="1" dirty="0"/>
              <a:t>実践前の肩慣らし</a:t>
            </a:r>
          </a:p>
        </p:txBody>
      </p:sp>
      <p:sp>
        <p:nvSpPr>
          <p:cNvPr id="3" name="コンテンツ プレースホルダー 2">
            <a:extLst>
              <a:ext uri="{FF2B5EF4-FFF2-40B4-BE49-F238E27FC236}">
                <a16:creationId xmlns:a16="http://schemas.microsoft.com/office/drawing/2014/main" id="{6C8EA177-D48B-4569-9C1F-4D6FB6AA0DE0}"/>
              </a:ext>
            </a:extLst>
          </p:cNvPr>
          <p:cNvSpPr>
            <a:spLocks noGrp="1"/>
          </p:cNvSpPr>
          <p:nvPr>
            <p:ph idx="1"/>
          </p:nvPr>
        </p:nvSpPr>
        <p:spPr>
          <a:xfrm>
            <a:off x="609599" y="1090225"/>
            <a:ext cx="11254451" cy="2899255"/>
          </a:xfrm>
        </p:spPr>
        <p:txBody>
          <a:bodyPr/>
          <a:lstStyle/>
          <a:p>
            <a:r>
              <a:rPr kumimoji="1" lang="ja-JP" altLang="en-US" dirty="0"/>
              <a:t>ポストイットを使ったコミュニケーションに慣れるためにゲームをしてみます。</a:t>
            </a:r>
            <a:endParaRPr lang="en-US" altLang="ja-JP" dirty="0"/>
          </a:p>
          <a:p>
            <a:pPr marL="514350" indent="-514350">
              <a:buAutoNum type="arabicPeriod"/>
            </a:pPr>
            <a:r>
              <a:rPr lang="ja-JP" altLang="en-US" sz="2400" dirty="0"/>
              <a:t>プロダクトマネージャーがお題となる数字を提示します。</a:t>
            </a:r>
            <a:endParaRPr lang="en-US" altLang="ja-JP" sz="2400" dirty="0"/>
          </a:p>
          <a:p>
            <a:pPr marL="514350" indent="-514350">
              <a:buAutoNum type="arabicPeriod"/>
            </a:pPr>
            <a:r>
              <a:rPr kumimoji="1" lang="ja-JP" altLang="en-US" sz="2400" dirty="0"/>
              <a:t>順番を決め、最初の人から </a:t>
            </a:r>
            <a:r>
              <a:rPr kumimoji="1" lang="en-US" altLang="ja-JP" sz="2400" dirty="0"/>
              <a:t>Yes/No</a:t>
            </a:r>
            <a:r>
              <a:rPr kumimoji="1" lang="ja-JP" altLang="en-US" sz="2400" dirty="0"/>
              <a:t> で</a:t>
            </a:r>
            <a:r>
              <a:rPr lang="ja-JP" altLang="en-US" sz="2400" dirty="0"/>
              <a:t>回答できる「</a:t>
            </a:r>
            <a:r>
              <a:rPr lang="ja-JP" altLang="en-US" sz="2400" b="1" dirty="0"/>
              <a:t>自分のロールに関わる</a:t>
            </a:r>
            <a:r>
              <a:rPr lang="ja-JP" altLang="en-US" sz="2400" dirty="0"/>
              <a:t>」</a:t>
            </a:r>
            <a:br>
              <a:rPr lang="en-US" altLang="ja-JP" sz="2400" dirty="0"/>
            </a:br>
            <a:r>
              <a:rPr kumimoji="1" lang="ja-JP" altLang="en-US" sz="2400" dirty="0"/>
              <a:t>質問を作りホワイトボードに貼ります。他の人は </a:t>
            </a:r>
            <a:r>
              <a:rPr kumimoji="1" lang="en-US" altLang="ja-JP" sz="2400" dirty="0"/>
              <a:t>Yes </a:t>
            </a:r>
            <a:r>
              <a:rPr kumimoji="1" lang="ja-JP" altLang="en-US" sz="2400" dirty="0"/>
              <a:t>なら挙手してください。</a:t>
            </a:r>
            <a:endParaRPr kumimoji="1" lang="en-US" altLang="ja-JP" sz="2400" dirty="0"/>
          </a:p>
          <a:p>
            <a:pPr marL="514350" indent="-514350">
              <a:buAutoNum type="arabicPeriod"/>
            </a:pPr>
            <a:r>
              <a:rPr lang="en-US" altLang="ja-JP" sz="2400" dirty="0"/>
              <a:t>Yes</a:t>
            </a:r>
            <a:r>
              <a:rPr lang="ja-JP" altLang="en-US" sz="2400" dirty="0"/>
              <a:t> の人数を記録していき、</a:t>
            </a:r>
            <a:r>
              <a:rPr lang="en-US" altLang="ja-JP" sz="2400" dirty="0"/>
              <a:t>Yes</a:t>
            </a:r>
            <a:r>
              <a:rPr lang="ja-JP" altLang="en-US" sz="2400" dirty="0"/>
              <a:t>の合計</a:t>
            </a:r>
            <a:r>
              <a:rPr lang="en-US" altLang="ja-JP" sz="2400" dirty="0"/>
              <a:t>=</a:t>
            </a:r>
            <a:r>
              <a:rPr lang="ja-JP" altLang="en-US" sz="2400" dirty="0"/>
              <a:t>お題の数字なら達成！</a:t>
            </a:r>
            <a:endParaRPr kumimoji="1" lang="en-US" altLang="ja-JP" dirty="0"/>
          </a:p>
        </p:txBody>
      </p:sp>
      <p:sp>
        <p:nvSpPr>
          <p:cNvPr id="4" name="スライド番号プレースホルダー 3">
            <a:extLst>
              <a:ext uri="{FF2B5EF4-FFF2-40B4-BE49-F238E27FC236}">
                <a16:creationId xmlns:a16="http://schemas.microsoft.com/office/drawing/2014/main" id="{2C1C6D0E-6934-44B0-9A23-AB1C971E1CA2}"/>
              </a:ext>
            </a:extLst>
          </p:cNvPr>
          <p:cNvSpPr>
            <a:spLocks noGrp="1"/>
          </p:cNvSpPr>
          <p:nvPr>
            <p:ph type="sldNum" sz="quarter" idx="12"/>
          </p:nvPr>
        </p:nvSpPr>
        <p:spPr/>
        <p:txBody>
          <a:bodyPr/>
          <a:lstStyle/>
          <a:p>
            <a:fld id="{EB4B8DE2-A4E8-46E4-8BBF-D75455EFF32C}" type="slidenum">
              <a:rPr lang="en-US" smtClean="0"/>
              <a:pPr/>
              <a:t>29</a:t>
            </a:fld>
            <a:endParaRPr lang="en-US"/>
          </a:p>
        </p:txBody>
      </p:sp>
      <p:sp>
        <p:nvSpPr>
          <p:cNvPr id="7" name="四角形: メモ 6">
            <a:extLst>
              <a:ext uri="{FF2B5EF4-FFF2-40B4-BE49-F238E27FC236}">
                <a16:creationId xmlns:a16="http://schemas.microsoft.com/office/drawing/2014/main" id="{4F5DA29A-E6AA-4370-829A-49B30C0FD9BD}"/>
              </a:ext>
            </a:extLst>
          </p:cNvPr>
          <p:cNvSpPr/>
          <p:nvPr/>
        </p:nvSpPr>
        <p:spPr>
          <a:xfrm>
            <a:off x="1238489" y="4449637"/>
            <a:ext cx="1365813" cy="10179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Andrew Ng </a:t>
            </a:r>
            <a:r>
              <a:rPr kumimoji="1" lang="ja-JP" altLang="en-US" dirty="0">
                <a:solidFill>
                  <a:schemeClr val="tx1"/>
                </a:solidFill>
                <a:latin typeface="メイリオ" panose="020B0604030504040204" pitchFamily="50" charset="-128"/>
                <a:ea typeface="メイリオ" panose="020B0604030504040204" pitchFamily="50" charset="-128"/>
              </a:rPr>
              <a:t>を知っている人</a:t>
            </a:r>
          </a:p>
        </p:txBody>
      </p:sp>
      <p:sp>
        <p:nvSpPr>
          <p:cNvPr id="10" name="四角形: メモ 9">
            <a:extLst>
              <a:ext uri="{FF2B5EF4-FFF2-40B4-BE49-F238E27FC236}">
                <a16:creationId xmlns:a16="http://schemas.microsoft.com/office/drawing/2014/main" id="{90AF7BC9-22BE-479A-AA05-F1B50C2A8990}"/>
              </a:ext>
            </a:extLst>
          </p:cNvPr>
          <p:cNvSpPr/>
          <p:nvPr/>
        </p:nvSpPr>
        <p:spPr>
          <a:xfrm>
            <a:off x="4074286" y="4449637"/>
            <a:ext cx="1365813" cy="10179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Vim </a:t>
            </a:r>
            <a:r>
              <a:rPr kumimoji="1" lang="ja-JP" altLang="en-US" dirty="0">
                <a:solidFill>
                  <a:schemeClr val="tx1"/>
                </a:solidFill>
                <a:latin typeface="メイリオ" panose="020B0604030504040204" pitchFamily="50" charset="-128"/>
                <a:ea typeface="メイリオ" panose="020B0604030504040204" pitchFamily="50" charset="-128"/>
              </a:rPr>
              <a:t>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使っている人</a:t>
            </a:r>
          </a:p>
        </p:txBody>
      </p:sp>
      <p:sp>
        <p:nvSpPr>
          <p:cNvPr id="11" name="四角形: メモ 10">
            <a:extLst>
              <a:ext uri="{FF2B5EF4-FFF2-40B4-BE49-F238E27FC236}">
                <a16:creationId xmlns:a16="http://schemas.microsoft.com/office/drawing/2014/main" id="{E290916D-F383-47E8-97E9-11DB6854FC86}"/>
              </a:ext>
            </a:extLst>
          </p:cNvPr>
          <p:cNvSpPr/>
          <p:nvPr/>
        </p:nvSpPr>
        <p:spPr>
          <a:xfrm>
            <a:off x="6910083" y="4449637"/>
            <a:ext cx="1365813" cy="1017928"/>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今週客先に行った人</a:t>
            </a:r>
          </a:p>
        </p:txBody>
      </p:sp>
      <p:sp>
        <p:nvSpPr>
          <p:cNvPr id="12" name="吹き出し: 円形 11">
            <a:extLst>
              <a:ext uri="{FF2B5EF4-FFF2-40B4-BE49-F238E27FC236}">
                <a16:creationId xmlns:a16="http://schemas.microsoft.com/office/drawing/2014/main" id="{084CBB3E-0C2C-4DDB-8601-5607896C2043}"/>
              </a:ext>
            </a:extLst>
          </p:cNvPr>
          <p:cNvSpPr/>
          <p:nvPr/>
        </p:nvSpPr>
        <p:spPr>
          <a:xfrm>
            <a:off x="2500128" y="5167355"/>
            <a:ext cx="997351" cy="600420"/>
          </a:xfrm>
          <a:prstGeom prst="wedgeEllipseCallout">
            <a:avLst>
              <a:gd name="adj1" fmla="val -44642"/>
              <a:gd name="adj2" fmla="val -44008"/>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rPr>
              <a:t>1</a:t>
            </a:r>
            <a:endParaRPr kumimoji="1" lang="ja-JP" altLang="en-US" sz="2000" dirty="0" err="1">
              <a:solidFill>
                <a:schemeClr val="tx1"/>
              </a:solidFill>
            </a:endParaRPr>
          </a:p>
        </p:txBody>
      </p:sp>
      <p:sp>
        <p:nvSpPr>
          <p:cNvPr id="13" name="吹き出し: 円形 12">
            <a:extLst>
              <a:ext uri="{FF2B5EF4-FFF2-40B4-BE49-F238E27FC236}">
                <a16:creationId xmlns:a16="http://schemas.microsoft.com/office/drawing/2014/main" id="{2D1C76A0-2D73-4734-B74B-F5DBAD087582}"/>
              </a:ext>
            </a:extLst>
          </p:cNvPr>
          <p:cNvSpPr/>
          <p:nvPr/>
        </p:nvSpPr>
        <p:spPr>
          <a:xfrm>
            <a:off x="5191878" y="5167355"/>
            <a:ext cx="997351" cy="600420"/>
          </a:xfrm>
          <a:prstGeom prst="wedgeEllipseCallout">
            <a:avLst>
              <a:gd name="adj1" fmla="val -44642"/>
              <a:gd name="adj2" fmla="val -44008"/>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rPr>
              <a:t>2</a:t>
            </a:r>
            <a:endParaRPr kumimoji="1" lang="ja-JP" altLang="en-US" sz="2000" dirty="0" err="1">
              <a:solidFill>
                <a:schemeClr val="tx1"/>
              </a:solidFill>
            </a:endParaRPr>
          </a:p>
        </p:txBody>
      </p:sp>
      <p:sp>
        <p:nvSpPr>
          <p:cNvPr id="14" name="吹き出し: 円形 13">
            <a:extLst>
              <a:ext uri="{FF2B5EF4-FFF2-40B4-BE49-F238E27FC236}">
                <a16:creationId xmlns:a16="http://schemas.microsoft.com/office/drawing/2014/main" id="{2AD378AC-5238-483C-9062-EBA9D3B359D5}"/>
              </a:ext>
            </a:extLst>
          </p:cNvPr>
          <p:cNvSpPr/>
          <p:nvPr/>
        </p:nvSpPr>
        <p:spPr>
          <a:xfrm>
            <a:off x="8054052" y="5167355"/>
            <a:ext cx="997351" cy="600420"/>
          </a:xfrm>
          <a:prstGeom prst="wedgeEllipseCallout">
            <a:avLst>
              <a:gd name="adj1" fmla="val -44642"/>
              <a:gd name="adj2" fmla="val -44008"/>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rPr>
              <a:t>2</a:t>
            </a:r>
            <a:endParaRPr kumimoji="1" lang="ja-JP" altLang="en-US" sz="2000" dirty="0" err="1">
              <a:solidFill>
                <a:schemeClr val="tx1"/>
              </a:solidFill>
            </a:endParaRPr>
          </a:p>
        </p:txBody>
      </p:sp>
      <p:sp>
        <p:nvSpPr>
          <p:cNvPr id="15" name="加算記号 14">
            <a:extLst>
              <a:ext uri="{FF2B5EF4-FFF2-40B4-BE49-F238E27FC236}">
                <a16:creationId xmlns:a16="http://schemas.microsoft.com/office/drawing/2014/main" id="{0327C913-BAD8-42C7-8ADA-FD923751EEE1}"/>
              </a:ext>
            </a:extLst>
          </p:cNvPr>
          <p:cNvSpPr/>
          <p:nvPr/>
        </p:nvSpPr>
        <p:spPr>
          <a:xfrm>
            <a:off x="3099440" y="4569240"/>
            <a:ext cx="486133" cy="54784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6" name="加算記号 15">
            <a:extLst>
              <a:ext uri="{FF2B5EF4-FFF2-40B4-BE49-F238E27FC236}">
                <a16:creationId xmlns:a16="http://schemas.microsoft.com/office/drawing/2014/main" id="{49433FB6-C3BD-4517-AE6E-FB77705132E4}"/>
              </a:ext>
            </a:extLst>
          </p:cNvPr>
          <p:cNvSpPr/>
          <p:nvPr/>
        </p:nvSpPr>
        <p:spPr>
          <a:xfrm>
            <a:off x="5946162" y="4569240"/>
            <a:ext cx="486133" cy="54784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次の値と等しい 16">
            <a:extLst>
              <a:ext uri="{FF2B5EF4-FFF2-40B4-BE49-F238E27FC236}">
                <a16:creationId xmlns:a16="http://schemas.microsoft.com/office/drawing/2014/main" id="{EF323E0D-3AA7-4ADF-BD96-C564A8455998}"/>
              </a:ext>
            </a:extLst>
          </p:cNvPr>
          <p:cNvSpPr/>
          <p:nvPr/>
        </p:nvSpPr>
        <p:spPr>
          <a:xfrm>
            <a:off x="8640796" y="4569240"/>
            <a:ext cx="576807" cy="54784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8" name="テキスト ボックス 17">
            <a:extLst>
              <a:ext uri="{FF2B5EF4-FFF2-40B4-BE49-F238E27FC236}">
                <a16:creationId xmlns:a16="http://schemas.microsoft.com/office/drawing/2014/main" id="{0E8CC3CD-47A6-4AEE-8794-8E47F6A3602C}"/>
              </a:ext>
            </a:extLst>
          </p:cNvPr>
          <p:cNvSpPr txBox="1"/>
          <p:nvPr/>
        </p:nvSpPr>
        <p:spPr>
          <a:xfrm>
            <a:off x="9416303" y="4466389"/>
            <a:ext cx="1856935" cy="769441"/>
          </a:xfrm>
          <a:prstGeom prst="rect">
            <a:avLst/>
          </a:prstGeom>
          <a:noFill/>
        </p:spPr>
        <p:txBody>
          <a:bodyPr wrap="square" lIns="0" rIns="0" rtlCol="0">
            <a:spAutoFit/>
          </a:bodyPr>
          <a:lstStyle/>
          <a:p>
            <a:pPr algn="ctr"/>
            <a:r>
              <a:rPr kumimoji="1" lang="en-US" altLang="ja-JP" sz="4400" dirty="0"/>
              <a:t>5</a:t>
            </a:r>
            <a:endParaRPr kumimoji="1" lang="ja-JP" altLang="en-US" sz="4400" dirty="0" err="1"/>
          </a:p>
        </p:txBody>
      </p:sp>
    </p:spTree>
    <p:extLst>
      <p:ext uri="{BB962C8B-B14F-4D97-AF65-F5344CB8AC3E}">
        <p14:creationId xmlns:p14="http://schemas.microsoft.com/office/powerpoint/2010/main" val="406118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558C1A-6721-47DA-8B0F-C77D09187012}"/>
              </a:ext>
            </a:extLst>
          </p:cNvPr>
          <p:cNvSpPr>
            <a:spLocks noGrp="1"/>
          </p:cNvSpPr>
          <p:nvPr>
            <p:ph type="title"/>
          </p:nvPr>
        </p:nvSpPr>
        <p:spPr>
          <a:xfrm>
            <a:off x="609599" y="419023"/>
            <a:ext cx="10958495" cy="547842"/>
          </a:xfrm>
        </p:spPr>
        <p:txBody>
          <a:bodyPr/>
          <a:lstStyle/>
          <a:p>
            <a:r>
              <a:rPr kumimoji="1" lang="ja-JP" altLang="en-US" b="0" dirty="0">
                <a:latin typeface="メイリオ" panose="020B0604030504040204" pitchFamily="50" charset="-128"/>
                <a:ea typeface="メイリオ" panose="020B0604030504040204" pitchFamily="50" charset="-128"/>
              </a:rPr>
              <a:t>はじめに </a:t>
            </a:r>
            <a:r>
              <a:rPr kumimoji="1" lang="en-US" altLang="ja-JP" b="0" dirty="0">
                <a:latin typeface="メイリオ" panose="020B0604030504040204" pitchFamily="50" charset="-128"/>
                <a:ea typeface="メイリオ" panose="020B0604030504040204" pitchFamily="50" charset="-128"/>
              </a:rPr>
              <a:t>: </a:t>
            </a:r>
            <a:r>
              <a:rPr kumimoji="1" lang="ja-JP" altLang="en-US" b="0" dirty="0">
                <a:latin typeface="メイリオ" panose="020B0604030504040204" pitchFamily="50" charset="-128"/>
                <a:ea typeface="メイリオ" panose="020B0604030504040204" pitchFamily="50" charset="-128"/>
              </a:rPr>
              <a:t>理解編の振り返り</a:t>
            </a:r>
          </a:p>
        </p:txBody>
      </p:sp>
      <p:sp>
        <p:nvSpPr>
          <p:cNvPr id="41" name="スライド番号プレースホルダー 3">
            <a:extLst>
              <a:ext uri="{FF2B5EF4-FFF2-40B4-BE49-F238E27FC236}">
                <a16:creationId xmlns:a16="http://schemas.microsoft.com/office/drawing/2014/main" id="{30E42760-57C4-436B-8E14-B8612ED578A5}"/>
              </a:ext>
            </a:extLst>
          </p:cNvPr>
          <p:cNvSpPr txBox="1">
            <a:spLocks/>
          </p:cNvSpPr>
          <p:nvPr/>
        </p:nvSpPr>
        <p:spPr>
          <a:xfrm>
            <a:off x="9448800" y="6289675"/>
            <a:ext cx="2349190" cy="365125"/>
          </a:xfrm>
          <a:prstGeom prst="rect">
            <a:avLst/>
          </a:prstGeom>
        </p:spPr>
        <p:txBody>
          <a:bodyPr vert="horz" lIns="91440" tIns="45720" rIns="91440" bIns="45720" rtlCol="0" anchor="ctr"/>
          <a:lstStyle>
            <a:defPPr rtl="0">
              <a:defRPr lang="ja-jp"/>
            </a:defPPr>
            <a:lvl1pPr marL="0" algn="r" defTabSz="914400" rtl="0" eaLnBrk="1" latinLnBrk="0" hangingPunct="1">
              <a:defRPr sz="900" b="0" i="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latin typeface="Amazon Ember" panose="020B0603020204020204" pitchFamily="34" charset="0"/>
                <a:ea typeface="メイリオ" panose="020B0604030504040204" pitchFamily="50" charset="-128"/>
              </a:rPr>
              <a:pPr/>
              <a:t>3</a:t>
            </a:fld>
            <a:endParaRPr lang="en-US">
              <a:latin typeface="Amazon Ember" panose="020B0603020204020204" pitchFamily="34" charset="0"/>
              <a:ea typeface="メイリオ" panose="020B0604030504040204" pitchFamily="50" charset="-128"/>
            </a:endParaRPr>
          </a:p>
        </p:txBody>
      </p:sp>
      <p:sp>
        <p:nvSpPr>
          <p:cNvPr id="5" name="コンテンツ プレースホルダー 4">
            <a:extLst>
              <a:ext uri="{FF2B5EF4-FFF2-40B4-BE49-F238E27FC236}">
                <a16:creationId xmlns:a16="http://schemas.microsoft.com/office/drawing/2014/main" id="{61C4C4C9-BF35-4C56-947D-CE995C6EC726}"/>
              </a:ext>
            </a:extLst>
          </p:cNvPr>
          <p:cNvSpPr>
            <a:spLocks noGrp="1"/>
          </p:cNvSpPr>
          <p:nvPr>
            <p:ph idx="1"/>
          </p:nvPr>
        </p:nvSpPr>
        <p:spPr>
          <a:xfrm>
            <a:off x="609600" y="1090225"/>
            <a:ext cx="10972800" cy="4413516"/>
          </a:xfrm>
        </p:spPr>
        <p:txBody>
          <a:bodyPr/>
          <a:lstStyle/>
          <a:p>
            <a:pPr marL="457200" indent="-457200">
              <a:buFont typeface="Arial" panose="020B0604020202020204" pitchFamily="34" charset="0"/>
              <a:buChar char="•"/>
            </a:pPr>
            <a:r>
              <a:rPr lang="ja-JP" altLang="en-US" dirty="0"/>
              <a:t>機械学習の成長サイクルを回すことが重要</a:t>
            </a:r>
            <a:endParaRPr lang="en-US" altLang="ja-JP" dirty="0"/>
          </a:p>
          <a:p>
            <a:pPr marL="742950" lvl="1" indent="-457200">
              <a:buFont typeface="Arial" panose="020B0604020202020204" pitchFamily="34" charset="0"/>
              <a:buChar char="•"/>
            </a:pPr>
            <a:r>
              <a:rPr lang="ja-JP" altLang="en-US" dirty="0"/>
              <a:t>機械学習が顧客体験を改善し利用が拡大することでビジネス </a:t>
            </a:r>
            <a:r>
              <a:rPr lang="en-US" altLang="ja-JP" dirty="0"/>
              <a:t>KPI </a:t>
            </a:r>
            <a:r>
              <a:rPr lang="ja-JP" altLang="en-US" dirty="0"/>
              <a:t>が向上し、データが蓄積されることでモデルの精度が良くなりさらに体験を改善。</a:t>
            </a:r>
            <a:endParaRPr lang="en-US" altLang="ja-JP" dirty="0"/>
          </a:p>
          <a:p>
            <a:pPr marL="457200" indent="-457200">
              <a:buFont typeface="Arial" panose="020B0604020202020204" pitchFamily="34" charset="0"/>
              <a:buChar char="•"/>
            </a:pPr>
            <a:r>
              <a:rPr lang="ja-JP" altLang="en-US" dirty="0"/>
              <a:t>機械学習はこれまでのソフトウェア開発とは方式が異なる。</a:t>
            </a:r>
            <a:endParaRPr lang="en-US" altLang="ja-JP" dirty="0"/>
          </a:p>
          <a:p>
            <a:pPr marL="742950" lvl="1" indent="-457200">
              <a:buFont typeface="Arial" panose="020B0604020202020204" pitchFamily="34" charset="0"/>
              <a:buChar char="•"/>
            </a:pPr>
            <a:r>
              <a:rPr lang="ja-JP" altLang="en-US" dirty="0"/>
              <a:t>仕様をもとにプログラミングするソフトウェアに対し、機械学習は収集したデータを仕様としてアルゴリズムのパラメーターを調整しモデルを作る。</a:t>
            </a:r>
            <a:endParaRPr lang="en-US" altLang="ja-JP" dirty="0"/>
          </a:p>
          <a:p>
            <a:pPr marL="457200" indent="-457200">
              <a:buFont typeface="Arial" panose="020B0604020202020204" pitchFamily="34" charset="0"/>
              <a:buChar char="•"/>
            </a:pPr>
            <a:r>
              <a:rPr lang="ja-JP" altLang="en-US" dirty="0"/>
              <a:t>成長サイクルはゼロから作るより事例を参考にする</a:t>
            </a:r>
            <a:endParaRPr lang="en-US" altLang="ja-JP" dirty="0"/>
          </a:p>
          <a:p>
            <a:pPr marL="742950" lvl="1" indent="-457200">
              <a:buFont typeface="Arial" panose="020B0604020202020204" pitchFamily="34" charset="0"/>
              <a:buChar char="•"/>
            </a:pPr>
            <a:r>
              <a:rPr lang="ja-JP" altLang="en-US" dirty="0"/>
              <a:t>機械学習は不確実性が高い技術であるため、成功した事例を参考にすることで期待成果や使用するモデルについて知見を得てリスクを下げられる。</a:t>
            </a:r>
            <a:endParaRPr lang="en-US" altLang="ja-JP" dirty="0"/>
          </a:p>
        </p:txBody>
      </p:sp>
    </p:spTree>
    <p:extLst>
      <p:ext uri="{BB962C8B-B14F-4D97-AF65-F5344CB8AC3E}">
        <p14:creationId xmlns:p14="http://schemas.microsoft.com/office/powerpoint/2010/main" val="314981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8319601" cy="547842"/>
          </a:xfrm>
        </p:spPr>
        <p:txBody>
          <a:bodyPr/>
          <a:lstStyle/>
          <a:p>
            <a:r>
              <a:rPr lang="ja-JP" altLang="en-US" b="1" dirty="0"/>
              <a:t>実践 </a:t>
            </a:r>
            <a:r>
              <a:rPr lang="en-US" altLang="ja-JP" b="1" dirty="0"/>
              <a:t>: </a:t>
            </a:r>
            <a:r>
              <a:rPr lang="ja-JP" altLang="en-US" b="1" dirty="0"/>
              <a:t>顧客の実体を可視化する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30</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609599" y="1447351"/>
            <a:ext cx="11208153" cy="4278094"/>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プロダクトマネージャーはヒアリング相手となる</a:t>
            </a:r>
            <a:endParaRPr kumimoji="1" lang="en-US" altLang="ja-JP" sz="2800" b="1" dirty="0">
              <a:latin typeface="メイリオ" panose="020B0604030504040204" pitchFamily="50" charset="-128"/>
              <a:ea typeface="メイリオ" panose="020B0604030504040204" pitchFamily="50" charset="-128"/>
            </a:endParaRPr>
          </a:p>
          <a:p>
            <a:r>
              <a:rPr kumimoji="1" lang="ja-JP" altLang="en-US" sz="2800" b="1" dirty="0">
                <a:latin typeface="メイリオ" panose="020B0604030504040204" pitchFamily="50" charset="-128"/>
                <a:ea typeface="メイリオ" panose="020B0604030504040204" pitchFamily="50" charset="-128"/>
              </a:rPr>
              <a:t>重要な顧客名 </a:t>
            </a:r>
            <a:r>
              <a:rPr kumimoji="1" lang="en-US" altLang="ja-JP" sz="2800" b="1" dirty="0">
                <a:latin typeface="メイリオ" panose="020B0604030504040204" pitchFamily="50" charset="-128"/>
                <a:ea typeface="メイリオ" panose="020B0604030504040204" pitchFamily="50" charset="-128"/>
              </a:rPr>
              <a:t>/ </a:t>
            </a:r>
            <a:r>
              <a:rPr kumimoji="1" lang="ja-JP" altLang="en-US" sz="2800" b="1" dirty="0">
                <a:latin typeface="メイリオ" panose="020B0604030504040204" pitchFamily="50" charset="-128"/>
                <a:ea typeface="メイリオ" panose="020B0604030504040204" pitchFamily="50" charset="-128"/>
              </a:rPr>
              <a:t>ペルソナを挙げてください。</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err="1">
                <a:latin typeface="メイリオ" panose="020B0604030504040204" pitchFamily="50" charset="-128"/>
                <a:ea typeface="メイリオ" panose="020B0604030504040204" pitchFamily="50" charset="-128"/>
              </a:rPr>
              <a:t>BtoB</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の例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000" dirty="0">
                <a:latin typeface="メイリオ" panose="020B0604030504040204" pitchFamily="50" charset="-128"/>
                <a:ea typeface="メイリオ" panose="020B0604030504040204" pitchFamily="50" charset="-128"/>
              </a:rPr>
              <a:t>x</a:t>
            </a:r>
            <a:r>
              <a:rPr kumimoji="1" lang="ja-JP" altLang="en-US" sz="2000" dirty="0">
                <a:latin typeface="メイリオ" panose="020B0604030504040204" pitchFamily="50" charset="-128"/>
                <a:ea typeface="メイリオ" panose="020B0604030504040204" pitchFamily="50" charset="-128"/>
              </a:rPr>
              <a:t> 年間継続して利用いただき販売額も大きい顧客</a:t>
            </a:r>
            <a:endParaRPr kumimoji="1" lang="en-US" altLang="ja-JP" sz="20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会社として重要なセグメントの顧客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金融、製造など</a:t>
            </a:r>
            <a:r>
              <a:rPr kumimoji="1" lang="en-US" altLang="ja-JP" sz="2000" dirty="0">
                <a:latin typeface="メイリオ" panose="020B0604030504040204" pitchFamily="50" charset="-128"/>
                <a:ea typeface="メイリオ" panose="020B0604030504040204" pitchFamily="50" charset="-128"/>
              </a:rPr>
              <a:t> )</a:t>
            </a:r>
          </a:p>
          <a:p>
            <a:pPr marL="342900" indent="-34290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直近競合他社から切り替えた顧客</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400" dirty="0">
              <a:latin typeface="メイリオ" panose="020B0604030504040204" pitchFamily="50" charset="-128"/>
              <a:ea typeface="メイリオ" panose="020B0604030504040204" pitchFamily="50" charset="-128"/>
            </a:endParaRPr>
          </a:p>
          <a:p>
            <a:r>
              <a:rPr kumimoji="1" lang="en-US" altLang="ja-JP" sz="2400" dirty="0" err="1">
                <a:latin typeface="メイリオ" panose="020B0604030504040204" pitchFamily="50" charset="-128"/>
                <a:ea typeface="メイリオ" panose="020B0604030504040204" pitchFamily="50" charset="-128"/>
              </a:rPr>
              <a:t>BtoC</a:t>
            </a:r>
            <a:r>
              <a:rPr kumimoji="1" lang="ja-JP" altLang="en-US" sz="2400" dirty="0">
                <a:latin typeface="メイリオ" panose="020B0604030504040204" pitchFamily="50" charset="-128"/>
                <a:ea typeface="メイリオ" panose="020B0604030504040204" pitchFamily="50" charset="-128"/>
              </a:rPr>
              <a:t>の例</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000" dirty="0">
                <a:latin typeface="メイリオ" panose="020B0604030504040204" pitchFamily="50" charset="-128"/>
                <a:ea typeface="メイリオ" panose="020B0604030504040204" pitchFamily="50" charset="-128"/>
              </a:rPr>
              <a:t>Instagram </a:t>
            </a:r>
            <a:r>
              <a:rPr kumimoji="1" lang="ja-JP" altLang="en-US" sz="2000" dirty="0">
                <a:latin typeface="メイリオ" panose="020B0604030504040204" pitchFamily="50" charset="-128"/>
                <a:ea typeface="メイリオ" panose="020B0604030504040204" pitchFamily="50" charset="-128"/>
              </a:rPr>
              <a:t>でアカウント </a:t>
            </a:r>
            <a:r>
              <a:rPr kumimoji="1" lang="en-US" altLang="ja-JP" sz="2000" dirty="0">
                <a:latin typeface="メイリオ" panose="020B0604030504040204" pitchFamily="50" charset="-128"/>
                <a:ea typeface="メイリオ" panose="020B0604030504040204" pitchFamily="50" charset="-128"/>
              </a:rPr>
              <a:t>(xxx) </a:t>
            </a:r>
            <a:r>
              <a:rPr kumimoji="1" lang="ja-JP" altLang="en-US" sz="2000" dirty="0">
                <a:latin typeface="メイリオ" panose="020B0604030504040204" pitchFamily="50" charset="-128"/>
                <a:ea typeface="メイリオ" panose="020B0604030504040204" pitchFamily="50" charset="-128"/>
              </a:rPr>
              <a:t>をフォローしている人</a:t>
            </a:r>
            <a:endParaRPr kumimoji="1" lang="en-US" altLang="ja-JP" sz="20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仕事前の時間帯 </a:t>
            </a:r>
            <a:r>
              <a:rPr kumimoji="1" lang="en-US" altLang="ja-JP" sz="2000" dirty="0">
                <a:latin typeface="メイリオ" panose="020B0604030504040204" pitchFamily="50" charset="-128"/>
                <a:ea typeface="メイリオ" panose="020B0604030504040204" pitchFamily="50" charset="-128"/>
              </a:rPr>
              <a:t>(6:00-8:00) </a:t>
            </a:r>
            <a:r>
              <a:rPr kumimoji="1" lang="ja-JP" altLang="en-US" sz="2000" dirty="0">
                <a:latin typeface="メイリオ" panose="020B0604030504040204" pitchFamily="50" charset="-128"/>
                <a:ea typeface="メイリオ" panose="020B0604030504040204" pitchFamily="50" charset="-128"/>
              </a:rPr>
              <a:t>にジムを利用している人</a:t>
            </a:r>
            <a:endParaRPr kumimoji="1" lang="en-US" altLang="ja-JP" sz="20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en-US" altLang="ja-JP" sz="2000" dirty="0">
                <a:latin typeface="メイリオ" panose="020B0604030504040204" pitchFamily="50" charset="-128"/>
                <a:ea typeface="メイリオ" panose="020B0604030504040204" pitchFamily="50" charset="-128"/>
              </a:rPr>
              <a:t>1 </a:t>
            </a:r>
            <a:r>
              <a:rPr kumimoji="1" lang="ja-JP" altLang="en-US" sz="2000" dirty="0">
                <a:latin typeface="メイリオ" panose="020B0604030504040204" pitchFamily="50" charset="-128"/>
                <a:ea typeface="メイリオ" panose="020B0604030504040204" pitchFamily="50" charset="-128"/>
              </a:rPr>
              <a:t>週間で </a:t>
            </a:r>
            <a:r>
              <a:rPr kumimoji="1" lang="en-US" altLang="ja-JP" sz="2000" dirty="0">
                <a:latin typeface="メイリオ" panose="020B0604030504040204" pitchFamily="50" charset="-128"/>
                <a:ea typeface="メイリオ" panose="020B0604030504040204" pitchFamily="50" charset="-128"/>
              </a:rPr>
              <a:t>N </a:t>
            </a:r>
            <a:r>
              <a:rPr kumimoji="1" lang="ja-JP" altLang="en-US" sz="2000" dirty="0">
                <a:latin typeface="メイリオ" panose="020B0604030504040204" pitchFamily="50" charset="-128"/>
                <a:ea typeface="メイリオ" panose="020B0604030504040204" pitchFamily="50" charset="-128"/>
              </a:rPr>
              <a:t>回以上名刺を交換する人</a:t>
            </a:r>
            <a:endParaRPr kumimoji="1" lang="en-US" altLang="ja-JP" sz="2000" dirty="0">
              <a:latin typeface="メイリオ" panose="020B0604030504040204" pitchFamily="50" charset="-128"/>
              <a:ea typeface="メイリオ" panose="020B0604030504040204" pitchFamily="50" charset="-128"/>
            </a:endParaRPr>
          </a:p>
        </p:txBody>
      </p:sp>
      <p:pic>
        <p:nvPicPr>
          <p:cNvPr id="15" name="グラフィックス 14" descr="グループ 単色塗りつぶし">
            <a:extLst>
              <a:ext uri="{FF2B5EF4-FFF2-40B4-BE49-F238E27FC236}">
                <a16:creationId xmlns:a16="http://schemas.microsoft.com/office/drawing/2014/main" id="{6C6A9F76-8797-45E8-9090-20082CBA77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72553" y="4170301"/>
            <a:ext cx="1724494" cy="1724494"/>
          </a:xfrm>
          <a:prstGeom prst="rect">
            <a:avLst/>
          </a:prstGeom>
        </p:spPr>
      </p:pic>
      <p:pic>
        <p:nvPicPr>
          <p:cNvPr id="8" name="グラフィックス 7" descr="ストップウォッチ 単色塗りつぶし">
            <a:extLst>
              <a:ext uri="{FF2B5EF4-FFF2-40B4-BE49-F238E27FC236}">
                <a16:creationId xmlns:a16="http://schemas.microsoft.com/office/drawing/2014/main" id="{0472502A-8A27-4203-9BDF-A8337E0E3F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2308" y="52492"/>
            <a:ext cx="892071" cy="892071"/>
          </a:xfrm>
          <a:prstGeom prst="rect">
            <a:avLst/>
          </a:prstGeom>
        </p:spPr>
      </p:pic>
      <p:sp>
        <p:nvSpPr>
          <p:cNvPr id="9" name="テキスト ボックス 8">
            <a:extLst>
              <a:ext uri="{FF2B5EF4-FFF2-40B4-BE49-F238E27FC236}">
                <a16:creationId xmlns:a16="http://schemas.microsoft.com/office/drawing/2014/main" id="{9683113F-B1D5-4D3F-BEF9-1AD76DB9FC57}"/>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sp>
        <p:nvSpPr>
          <p:cNvPr id="10" name="テキスト ボックス 9">
            <a:extLst>
              <a:ext uri="{FF2B5EF4-FFF2-40B4-BE49-F238E27FC236}">
                <a16:creationId xmlns:a16="http://schemas.microsoft.com/office/drawing/2014/main" id="{A9DAC946-5371-4013-9505-8FE3E3F61FFD}"/>
              </a:ext>
            </a:extLst>
          </p:cNvPr>
          <p:cNvSpPr txBox="1"/>
          <p:nvPr/>
        </p:nvSpPr>
        <p:spPr>
          <a:xfrm>
            <a:off x="3831220" y="5704725"/>
            <a:ext cx="8067555" cy="584775"/>
          </a:xfrm>
          <a:prstGeom prst="rect">
            <a:avLst/>
          </a:prstGeom>
          <a:noFill/>
        </p:spPr>
        <p:txBody>
          <a:bodyPr wrap="square" lIns="0" rIns="0" rtlCol="0">
            <a:spAutoFit/>
          </a:bodyPr>
          <a:lstStyle/>
          <a:p>
            <a:pPr algn="l"/>
            <a:r>
              <a:rPr kumimoji="1" lang="en-US" altLang="ja-JP" sz="1600" dirty="0">
                <a:latin typeface="メイリオ" panose="020B0604030504040204" pitchFamily="50" charset="-128"/>
                <a:ea typeface="メイリオ" panose="020B0604030504040204" pitchFamily="50" charset="-128"/>
              </a:rPr>
              <a:t>※ </a:t>
            </a:r>
            <a:r>
              <a:rPr kumimoji="1" lang="en-US" altLang="ja-JP" sz="1600" dirty="0" err="1">
                <a:latin typeface="メイリオ" panose="020B0604030504040204" pitchFamily="50" charset="-128"/>
                <a:ea typeface="メイリオ" panose="020B0604030504040204" pitchFamily="50" charset="-128"/>
              </a:rPr>
              <a:t>BtoB</a:t>
            </a:r>
            <a:r>
              <a:rPr kumimoji="1" lang="en-US" altLang="ja-JP" sz="1600" dirty="0">
                <a:latin typeface="メイリオ" panose="020B0604030504040204" pitchFamily="50" charset="-128"/>
                <a:ea typeface="メイリオ" panose="020B0604030504040204" pitchFamily="50" charset="-128"/>
              </a:rPr>
              <a:t> </a:t>
            </a:r>
            <a:r>
              <a:rPr kumimoji="1" lang="ja-JP" altLang="en-US" sz="1600" dirty="0">
                <a:latin typeface="メイリオ" panose="020B0604030504040204" pitchFamily="50" charset="-128"/>
                <a:ea typeface="メイリオ" panose="020B0604030504040204" pitchFamily="50" charset="-128"/>
              </a:rPr>
              <a:t>の場合、エンドユーザーか意思決定者かは明確にしてください。例として、営業支援システムを入れる場合営業はエンドユーザー、 </a:t>
            </a:r>
            <a:r>
              <a:rPr kumimoji="1" lang="en-US" altLang="ja-JP" sz="1600" dirty="0"/>
              <a:t>IT </a:t>
            </a:r>
            <a:r>
              <a:rPr kumimoji="1" lang="ja-JP" altLang="en-US" sz="1600" dirty="0">
                <a:latin typeface="メイリオ" panose="020B0604030504040204" pitchFamily="50" charset="-128"/>
                <a:ea typeface="メイリオ" panose="020B0604030504040204" pitchFamily="50" charset="-128"/>
              </a:rPr>
              <a:t>部門は意思決定者になります。</a:t>
            </a:r>
          </a:p>
        </p:txBody>
      </p:sp>
    </p:spTree>
    <p:extLst>
      <p:ext uri="{BB962C8B-B14F-4D97-AF65-F5344CB8AC3E}">
        <p14:creationId xmlns:p14="http://schemas.microsoft.com/office/powerpoint/2010/main" val="185882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顧客の実体を可視化する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31</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482087" cy="954107"/>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プロダクトマネージャーを中心に、重要な顧客に関する情報を</a:t>
            </a:r>
            <a:endParaRPr kumimoji="1" lang="en-US" altLang="ja-JP" sz="2800" b="1" dirty="0">
              <a:latin typeface="メイリオ" panose="020B0604030504040204" pitchFamily="50" charset="-128"/>
              <a:ea typeface="メイリオ" panose="020B0604030504040204" pitchFamily="50" charset="-128"/>
            </a:endParaRPr>
          </a:p>
          <a:p>
            <a:r>
              <a:rPr kumimoji="1" lang="ja-JP" altLang="en-US" sz="2800" b="1" dirty="0">
                <a:latin typeface="メイリオ" panose="020B0604030504040204" pitchFamily="50" charset="-128"/>
                <a:ea typeface="メイリオ" panose="020B0604030504040204" pitchFamily="50" charset="-128"/>
              </a:rPr>
              <a:t>ポストイットでカテゴリごとに共有・整理してください </a:t>
            </a:r>
            <a:r>
              <a:rPr kumimoji="1" lang="en-US" altLang="ja-JP" sz="2800" b="1" dirty="0">
                <a:ea typeface="メイリオ" panose="020B0604030504040204" pitchFamily="50" charset="-128"/>
              </a:rPr>
              <a:t>(</a:t>
            </a:r>
            <a:r>
              <a:rPr kumimoji="1" lang="en-US" altLang="ja-JP" sz="2800" b="1" dirty="0">
                <a:latin typeface="メイリオ" panose="020B0604030504040204" pitchFamily="50" charset="-128"/>
                <a:ea typeface="メイリオ" panose="020B0604030504040204" pitchFamily="50" charset="-128"/>
              </a:rPr>
              <a:t> </a:t>
            </a:r>
            <a:r>
              <a:rPr kumimoji="1" lang="ja-JP" altLang="en-US" sz="2800" b="1" dirty="0">
                <a:latin typeface="メイリオ" panose="020B0604030504040204" pitchFamily="50" charset="-128"/>
                <a:ea typeface="メイリオ" panose="020B0604030504040204" pitchFamily="50" charset="-128"/>
              </a:rPr>
              <a:t>理解編宿題 </a:t>
            </a:r>
            <a:r>
              <a:rPr kumimoji="1" lang="en-US" altLang="ja-JP" sz="2800" b="1" dirty="0">
                <a:ea typeface="メイリオ" panose="020B0604030504040204" pitchFamily="50" charset="-128"/>
              </a:rPr>
              <a:t>)</a:t>
            </a:r>
            <a:r>
              <a:rPr kumimoji="1" lang="ja-JP" altLang="en-US" sz="2800" b="1" dirty="0">
                <a:latin typeface="メイリオ" panose="020B0604030504040204" pitchFamily="50" charset="-128"/>
                <a:ea typeface="メイリオ" panose="020B0604030504040204" pitchFamily="50" charset="-128"/>
              </a:rPr>
              <a:t>。</a:t>
            </a:r>
            <a:endParaRPr kumimoji="1" lang="en-US" altLang="ja-JP" sz="2800" b="1" dirty="0">
              <a:latin typeface="メイリオ" panose="020B0604030504040204" pitchFamily="50" charset="-128"/>
              <a:ea typeface="メイリオ" panose="020B0604030504040204" pitchFamily="50" charset="-128"/>
            </a:endParaRPr>
          </a:p>
        </p:txBody>
      </p:sp>
      <p:pic>
        <p:nvPicPr>
          <p:cNvPr id="5" name="グラフィックス 4" descr="男性のプロフィール 単色塗りつぶし">
            <a:extLst>
              <a:ext uri="{FF2B5EF4-FFF2-40B4-BE49-F238E27FC236}">
                <a16:creationId xmlns:a16="http://schemas.microsoft.com/office/drawing/2014/main" id="{F4349628-C79C-48C7-85B5-B023D4F69F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584" y="3381919"/>
            <a:ext cx="1484453" cy="1484453"/>
          </a:xfrm>
          <a:prstGeom prst="rect">
            <a:avLst/>
          </a:prstGeom>
        </p:spPr>
      </p:pic>
      <p:sp>
        <p:nvSpPr>
          <p:cNvPr id="12" name="テキスト ボックス 11">
            <a:extLst>
              <a:ext uri="{FF2B5EF4-FFF2-40B4-BE49-F238E27FC236}">
                <a16:creationId xmlns:a16="http://schemas.microsoft.com/office/drawing/2014/main" id="{ECDED8B1-DDB1-4314-92B4-4E2571EDAF0C}"/>
              </a:ext>
            </a:extLst>
          </p:cNvPr>
          <p:cNvSpPr txBox="1"/>
          <p:nvPr/>
        </p:nvSpPr>
        <p:spPr>
          <a:xfrm>
            <a:off x="2198559" y="2418217"/>
            <a:ext cx="2257062" cy="400110"/>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仕事の責任の観点</a:t>
            </a:r>
          </a:p>
        </p:txBody>
      </p:sp>
      <p:sp>
        <p:nvSpPr>
          <p:cNvPr id="16" name="四角形: 角を丸くする 15">
            <a:extLst>
              <a:ext uri="{FF2B5EF4-FFF2-40B4-BE49-F238E27FC236}">
                <a16:creationId xmlns:a16="http://schemas.microsoft.com/office/drawing/2014/main" id="{C0017DEE-024B-44DE-8771-78E8F25A292F}"/>
              </a:ext>
            </a:extLst>
          </p:cNvPr>
          <p:cNvSpPr/>
          <p:nvPr/>
        </p:nvSpPr>
        <p:spPr>
          <a:xfrm>
            <a:off x="2359401" y="3047248"/>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事業内容</a:t>
            </a:r>
          </a:p>
        </p:txBody>
      </p:sp>
      <p:sp>
        <p:nvSpPr>
          <p:cNvPr id="18" name="四角形: 角を丸くする 17">
            <a:extLst>
              <a:ext uri="{FF2B5EF4-FFF2-40B4-BE49-F238E27FC236}">
                <a16:creationId xmlns:a16="http://schemas.microsoft.com/office/drawing/2014/main" id="{0F42627E-40B5-4CBD-967E-C1B82A2F4D2E}"/>
              </a:ext>
            </a:extLst>
          </p:cNvPr>
          <p:cNvSpPr/>
          <p:nvPr/>
        </p:nvSpPr>
        <p:spPr>
          <a:xfrm>
            <a:off x="3992885" y="3047248"/>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課題</a:t>
            </a:r>
          </a:p>
        </p:txBody>
      </p:sp>
      <p:sp>
        <p:nvSpPr>
          <p:cNvPr id="21" name="四角形: 角を丸くする 20">
            <a:extLst>
              <a:ext uri="{FF2B5EF4-FFF2-40B4-BE49-F238E27FC236}">
                <a16:creationId xmlns:a16="http://schemas.microsoft.com/office/drawing/2014/main" id="{33914581-7468-43C8-84A5-9567CD77F4DD}"/>
              </a:ext>
            </a:extLst>
          </p:cNvPr>
          <p:cNvSpPr/>
          <p:nvPr/>
        </p:nvSpPr>
        <p:spPr>
          <a:xfrm>
            <a:off x="2359401" y="4156865"/>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知識</a:t>
            </a:r>
            <a:r>
              <a:rPr kumimoji="1" lang="en-US" altLang="ja-JP" dirty="0">
                <a:solidFill>
                  <a:schemeClr val="tx1"/>
                </a:solidFill>
                <a:latin typeface="メイリオ" panose="020B0604030504040204" pitchFamily="50" charset="-128"/>
                <a:ea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rPr>
              <a:t>スキル</a:t>
            </a:r>
          </a:p>
        </p:txBody>
      </p:sp>
      <p:sp>
        <p:nvSpPr>
          <p:cNvPr id="24" name="四角形: 角を丸くする 23">
            <a:extLst>
              <a:ext uri="{FF2B5EF4-FFF2-40B4-BE49-F238E27FC236}">
                <a16:creationId xmlns:a16="http://schemas.microsoft.com/office/drawing/2014/main" id="{BF6975E9-6990-4BD3-9F38-4958EE3F815E}"/>
              </a:ext>
            </a:extLst>
          </p:cNvPr>
          <p:cNvSpPr/>
          <p:nvPr/>
        </p:nvSpPr>
        <p:spPr>
          <a:xfrm>
            <a:off x="3992886" y="4156865"/>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経歴</a:t>
            </a:r>
          </a:p>
        </p:txBody>
      </p:sp>
      <p:sp>
        <p:nvSpPr>
          <p:cNvPr id="20" name="四角形: 角を丸くする 19">
            <a:extLst>
              <a:ext uri="{FF2B5EF4-FFF2-40B4-BE49-F238E27FC236}">
                <a16:creationId xmlns:a16="http://schemas.microsoft.com/office/drawing/2014/main" id="{329F6206-7C7C-4990-AFDF-4D8ED3134D53}"/>
              </a:ext>
            </a:extLst>
          </p:cNvPr>
          <p:cNvSpPr/>
          <p:nvPr/>
        </p:nvSpPr>
        <p:spPr>
          <a:xfrm>
            <a:off x="5626371" y="4159301"/>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将来の展望</a:t>
            </a:r>
          </a:p>
        </p:txBody>
      </p:sp>
      <p:sp>
        <p:nvSpPr>
          <p:cNvPr id="22" name="四角形: 角を丸くする 21">
            <a:extLst>
              <a:ext uri="{FF2B5EF4-FFF2-40B4-BE49-F238E27FC236}">
                <a16:creationId xmlns:a16="http://schemas.microsoft.com/office/drawing/2014/main" id="{5CCDD27F-9342-40CF-A2DB-72A49B1ECB7E}"/>
              </a:ext>
            </a:extLst>
          </p:cNvPr>
          <p:cNvSpPr/>
          <p:nvPr/>
        </p:nvSpPr>
        <p:spPr>
          <a:xfrm>
            <a:off x="5626371" y="3047248"/>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事業の展望</a:t>
            </a:r>
          </a:p>
        </p:txBody>
      </p:sp>
      <p:sp>
        <p:nvSpPr>
          <p:cNvPr id="26" name="四角形: 角を丸くする 25">
            <a:extLst>
              <a:ext uri="{FF2B5EF4-FFF2-40B4-BE49-F238E27FC236}">
                <a16:creationId xmlns:a16="http://schemas.microsoft.com/office/drawing/2014/main" id="{FA03E79B-D806-4942-B067-5C8DD3DDCED2}"/>
              </a:ext>
            </a:extLst>
          </p:cNvPr>
          <p:cNvSpPr/>
          <p:nvPr/>
        </p:nvSpPr>
        <p:spPr>
          <a:xfrm>
            <a:off x="2359401" y="5367105"/>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利用金額</a:t>
            </a:r>
          </a:p>
        </p:txBody>
      </p:sp>
      <p:sp>
        <p:nvSpPr>
          <p:cNvPr id="27" name="四角形: 角を丸くする 26">
            <a:extLst>
              <a:ext uri="{FF2B5EF4-FFF2-40B4-BE49-F238E27FC236}">
                <a16:creationId xmlns:a16="http://schemas.microsoft.com/office/drawing/2014/main" id="{FB75F367-7407-4F80-826E-0F0C19CAEE6B}"/>
              </a:ext>
            </a:extLst>
          </p:cNvPr>
          <p:cNvSpPr/>
          <p:nvPr/>
        </p:nvSpPr>
        <p:spPr>
          <a:xfrm>
            <a:off x="3992886" y="5367105"/>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利用頻度</a:t>
            </a:r>
          </a:p>
        </p:txBody>
      </p:sp>
      <p:sp>
        <p:nvSpPr>
          <p:cNvPr id="28" name="四角形: 角を丸くする 27">
            <a:extLst>
              <a:ext uri="{FF2B5EF4-FFF2-40B4-BE49-F238E27FC236}">
                <a16:creationId xmlns:a16="http://schemas.microsoft.com/office/drawing/2014/main" id="{3649409E-172D-4669-A058-F322B853A2F9}"/>
              </a:ext>
            </a:extLst>
          </p:cNvPr>
          <p:cNvSpPr/>
          <p:nvPr/>
        </p:nvSpPr>
        <p:spPr>
          <a:xfrm>
            <a:off x="5626371" y="5369541"/>
            <a:ext cx="1484453" cy="51603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継続期間</a:t>
            </a:r>
          </a:p>
        </p:txBody>
      </p:sp>
      <p:sp>
        <p:nvSpPr>
          <p:cNvPr id="23" name="テキスト ボックス 22">
            <a:extLst>
              <a:ext uri="{FF2B5EF4-FFF2-40B4-BE49-F238E27FC236}">
                <a16:creationId xmlns:a16="http://schemas.microsoft.com/office/drawing/2014/main" id="{0A47BB43-2F64-4516-9A4F-1A6C9A3B6F8B}"/>
              </a:ext>
            </a:extLst>
          </p:cNvPr>
          <p:cNvSpPr txBox="1"/>
          <p:nvPr/>
        </p:nvSpPr>
        <p:spPr>
          <a:xfrm>
            <a:off x="2198559" y="3646984"/>
            <a:ext cx="3982322" cy="400110"/>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個人のキャリアや人生の観点</a:t>
            </a:r>
          </a:p>
        </p:txBody>
      </p:sp>
      <p:sp>
        <p:nvSpPr>
          <p:cNvPr id="29" name="テキスト ボックス 28">
            <a:extLst>
              <a:ext uri="{FF2B5EF4-FFF2-40B4-BE49-F238E27FC236}">
                <a16:creationId xmlns:a16="http://schemas.microsoft.com/office/drawing/2014/main" id="{0C2B1031-EF2C-4D3C-B82B-7DDC2B3D4529}"/>
              </a:ext>
            </a:extLst>
          </p:cNvPr>
          <p:cNvSpPr txBox="1"/>
          <p:nvPr/>
        </p:nvSpPr>
        <p:spPr>
          <a:xfrm>
            <a:off x="2198559" y="4820057"/>
            <a:ext cx="4516104" cy="400110"/>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自社サービスにおける位置づけの観点</a:t>
            </a:r>
          </a:p>
        </p:txBody>
      </p:sp>
      <p:sp>
        <p:nvSpPr>
          <p:cNvPr id="3" name="思考の吹き出し: 雲形 2">
            <a:extLst>
              <a:ext uri="{FF2B5EF4-FFF2-40B4-BE49-F238E27FC236}">
                <a16:creationId xmlns:a16="http://schemas.microsoft.com/office/drawing/2014/main" id="{545BECAB-1433-40F2-9EF4-1AF03BB4B1E2}"/>
              </a:ext>
            </a:extLst>
          </p:cNvPr>
          <p:cNvSpPr/>
          <p:nvPr/>
        </p:nvSpPr>
        <p:spPr>
          <a:xfrm>
            <a:off x="8065041" y="2580560"/>
            <a:ext cx="3796496" cy="1068142"/>
          </a:xfrm>
          <a:prstGeom prst="cloudCallout">
            <a:avLst>
              <a:gd name="adj1" fmla="val -58333"/>
              <a:gd name="adj2" fmla="val 6575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プロダクトマネージャー、営業から共有</a:t>
            </a:r>
          </a:p>
        </p:txBody>
      </p:sp>
      <p:sp>
        <p:nvSpPr>
          <p:cNvPr id="25" name="思考の吹き出し: 雲形 24">
            <a:extLst>
              <a:ext uri="{FF2B5EF4-FFF2-40B4-BE49-F238E27FC236}">
                <a16:creationId xmlns:a16="http://schemas.microsoft.com/office/drawing/2014/main" id="{024C830C-A827-49BD-820E-30518A2DC711}"/>
              </a:ext>
            </a:extLst>
          </p:cNvPr>
          <p:cNvSpPr/>
          <p:nvPr/>
        </p:nvSpPr>
        <p:spPr>
          <a:xfrm>
            <a:off x="7666587" y="4477033"/>
            <a:ext cx="4369538" cy="1068142"/>
          </a:xfrm>
          <a:prstGeom prst="cloudCallout">
            <a:avLst>
              <a:gd name="adj1" fmla="val -58333"/>
              <a:gd name="adj2" fmla="val 65751"/>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データサイエンティスト </a:t>
            </a:r>
            <a:r>
              <a:rPr kumimoji="1" lang="en-US" altLang="ja-JP" dirty="0">
                <a:solidFill>
                  <a:schemeClr val="tx1"/>
                </a:solidFill>
                <a:latin typeface="メイリオ" panose="020B0604030504040204" pitchFamily="50" charset="-128"/>
                <a:ea typeface="メイリオ" panose="020B0604030504040204" pitchFamily="50" charset="-128"/>
              </a:rPr>
              <a:t>/ </a:t>
            </a:r>
            <a:r>
              <a:rPr kumimoji="1" lang="ja-JP" altLang="en-US" dirty="0">
                <a:solidFill>
                  <a:schemeClr val="tx1"/>
                </a:solidFill>
                <a:latin typeface="メイリオ" panose="020B0604030504040204" pitchFamily="50" charset="-128"/>
                <a:ea typeface="メイリオ" panose="020B0604030504040204" pitchFamily="50" charset="-128"/>
              </a:rPr>
              <a:t>開発者からデータを共有</a:t>
            </a:r>
          </a:p>
        </p:txBody>
      </p:sp>
      <p:sp>
        <p:nvSpPr>
          <p:cNvPr id="8" name="右中かっこ 7">
            <a:extLst>
              <a:ext uri="{FF2B5EF4-FFF2-40B4-BE49-F238E27FC236}">
                <a16:creationId xmlns:a16="http://schemas.microsoft.com/office/drawing/2014/main" id="{1D5DFBD1-E8E1-4BE6-93E0-A522005372AE}"/>
              </a:ext>
            </a:extLst>
          </p:cNvPr>
          <p:cNvSpPr/>
          <p:nvPr/>
        </p:nvSpPr>
        <p:spPr>
          <a:xfrm>
            <a:off x="7361499" y="2928395"/>
            <a:ext cx="176691" cy="1891662"/>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79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590B8-9BB2-4B70-98C5-BEF89CBAD119}"/>
              </a:ext>
            </a:extLst>
          </p:cNvPr>
          <p:cNvSpPr>
            <a:spLocks noGrp="1"/>
          </p:cNvSpPr>
          <p:nvPr>
            <p:ph type="title"/>
          </p:nvPr>
        </p:nvSpPr>
        <p:spPr/>
        <p:txBody>
          <a:bodyPr/>
          <a:lstStyle/>
          <a:p>
            <a:r>
              <a:rPr kumimoji="1" lang="en-US" altLang="ja-JP" b="1" dirty="0"/>
              <a:t>Break Time : 10min</a:t>
            </a:r>
            <a:endParaRPr kumimoji="1" lang="ja-JP" altLang="en-US" b="1" dirty="0"/>
          </a:p>
        </p:txBody>
      </p:sp>
      <p:sp>
        <p:nvSpPr>
          <p:cNvPr id="3" name="コンテンツ プレースホルダー 2">
            <a:extLst>
              <a:ext uri="{FF2B5EF4-FFF2-40B4-BE49-F238E27FC236}">
                <a16:creationId xmlns:a16="http://schemas.microsoft.com/office/drawing/2014/main" id="{EB5DE629-A5EC-425F-9748-2FBBEF86738E}"/>
              </a:ext>
            </a:extLst>
          </p:cNvPr>
          <p:cNvSpPr>
            <a:spLocks noGrp="1"/>
          </p:cNvSpPr>
          <p:nvPr>
            <p:ph idx="1"/>
          </p:nvPr>
        </p:nvSpPr>
        <p:spPr>
          <a:xfrm>
            <a:off x="609600" y="2626370"/>
            <a:ext cx="10972800" cy="2003625"/>
          </a:xfrm>
        </p:spPr>
        <p:txBody>
          <a:bodyPr/>
          <a:lstStyle/>
          <a:p>
            <a:pPr algn="ctr"/>
            <a:r>
              <a:rPr kumimoji="1" lang="ja-JP" altLang="en-US" sz="13800" dirty="0"/>
              <a:t>☕</a:t>
            </a:r>
          </a:p>
        </p:txBody>
      </p:sp>
      <p:sp>
        <p:nvSpPr>
          <p:cNvPr id="4" name="スライド番号プレースホルダー 3">
            <a:extLst>
              <a:ext uri="{FF2B5EF4-FFF2-40B4-BE49-F238E27FC236}">
                <a16:creationId xmlns:a16="http://schemas.microsoft.com/office/drawing/2014/main" id="{BB916920-1394-4DBE-84E2-5943A9EA2BBC}"/>
              </a:ext>
            </a:extLst>
          </p:cNvPr>
          <p:cNvSpPr>
            <a:spLocks noGrp="1"/>
          </p:cNvSpPr>
          <p:nvPr>
            <p:ph type="sldNum" sz="quarter" idx="12"/>
          </p:nvPr>
        </p:nvSpPr>
        <p:spPr/>
        <p:txBody>
          <a:bodyPr/>
          <a:lstStyle/>
          <a:p>
            <a:fld id="{EB4B8DE2-A4E8-46E4-8BBF-D75455EFF32C}" type="slidenum">
              <a:rPr lang="en-US" smtClean="0"/>
              <a:pPr/>
              <a:t>32</a:t>
            </a:fld>
            <a:endParaRPr lang="en-US"/>
          </a:p>
        </p:txBody>
      </p:sp>
    </p:spTree>
    <p:extLst>
      <p:ext uri="{BB962C8B-B14F-4D97-AF65-F5344CB8AC3E}">
        <p14:creationId xmlns:p14="http://schemas.microsoft.com/office/powerpoint/2010/main" val="201176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dirty="0">
                <a:solidFill>
                  <a:schemeClr val="bg1">
                    <a:lumMod val="75000"/>
                  </a:schemeClr>
                </a:solidFill>
              </a:rPr>
              <a:t>顧客が価値を体験するストーリーを可視化する必要性を知る</a:t>
            </a:r>
            <a:endParaRPr lang="en-US" altLang="ja-JP" dirty="0">
              <a:solidFill>
                <a:schemeClr val="bg1">
                  <a:lumMod val="75000"/>
                </a:schemeClr>
              </a:solidFill>
            </a:endParaRPr>
          </a:p>
          <a:p>
            <a:pPr marL="514350" indent="-514350">
              <a:buAutoNum type="arabicPeriod"/>
            </a:pPr>
            <a:r>
              <a:rPr lang="ja-JP" altLang="en-US" dirty="0">
                <a:solidFill>
                  <a:schemeClr val="tx1"/>
                </a:solidFill>
              </a:rPr>
              <a:t>実際にプロダクト価値を体験するストーリーを可視化する</a:t>
            </a:r>
            <a:endParaRPr lang="en-US" altLang="ja-JP" dirty="0">
              <a:solidFill>
                <a:schemeClr val="tx1"/>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b="1" dirty="0">
                <a:solidFill>
                  <a:srgbClr val="FFC000"/>
                </a:solidFill>
              </a:rPr>
              <a:t>顧客のストーリーをシミュレーションする</a:t>
            </a:r>
            <a:endParaRPr lang="en-US" altLang="ja-JP" b="1" dirty="0">
              <a:solidFill>
                <a:srgbClr val="FFC000"/>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33</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70 min</a:t>
            </a:r>
            <a:endParaRPr kumimoji="1" lang="ja-JP" altLang="en-US" sz="2400" b="1" dirty="0" err="1">
              <a:solidFill>
                <a:srgbClr val="FFC000"/>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spTree>
    <p:extLst>
      <p:ext uri="{BB962C8B-B14F-4D97-AF65-F5344CB8AC3E}">
        <p14:creationId xmlns:p14="http://schemas.microsoft.com/office/powerpoint/2010/main" val="416301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34</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ストーリーを作成してからシミュレーションを実施します。</a:t>
            </a:r>
            <a:endParaRPr kumimoji="1" lang="en-US" altLang="ja-JP" sz="2800" b="1" dirty="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360DC666-D670-455B-BA0B-D7534F12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84" y="2586144"/>
            <a:ext cx="3363243" cy="3363243"/>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7E37AED2-D6AD-4090-A990-C9D79099C179}"/>
              </a:ext>
            </a:extLst>
          </p:cNvPr>
          <p:cNvSpPr/>
          <p:nvPr/>
        </p:nvSpPr>
        <p:spPr>
          <a:xfrm>
            <a:off x="4479403" y="2586145"/>
            <a:ext cx="2882096"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6A5211E3-A01F-410A-8A51-2ACB9AAEBEC8}"/>
              </a:ext>
            </a:extLst>
          </p:cNvPr>
          <p:cNvSpPr txBox="1"/>
          <p:nvPr/>
        </p:nvSpPr>
        <p:spPr>
          <a:xfrm>
            <a:off x="4622720" y="2779781"/>
            <a:ext cx="257673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ストーリーを作成する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C0D6BCF6-ED2A-4FB1-919C-D3376F99BEE6}"/>
              </a:ext>
            </a:extLst>
          </p:cNvPr>
          <p:cNvSpPr/>
          <p:nvPr/>
        </p:nvSpPr>
        <p:spPr>
          <a:xfrm>
            <a:off x="7812242" y="2586145"/>
            <a:ext cx="3021661"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5" name="テキスト ボックス 14">
            <a:extLst>
              <a:ext uri="{FF2B5EF4-FFF2-40B4-BE49-F238E27FC236}">
                <a16:creationId xmlns:a16="http://schemas.microsoft.com/office/drawing/2014/main" id="{4CE00EB0-18DD-4DE5-B62C-EDECBDAA3D2E}"/>
              </a:ext>
            </a:extLst>
          </p:cNvPr>
          <p:cNvSpPr txBox="1"/>
          <p:nvPr/>
        </p:nvSpPr>
        <p:spPr>
          <a:xfrm>
            <a:off x="7955560" y="2779781"/>
            <a:ext cx="287834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顧客役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不満</a:t>
            </a:r>
            <a:r>
              <a:rPr kumimoji="1" lang="en-US" altLang="ja-JP" sz="2000" dirty="0">
                <a:latin typeface="メイリオ" panose="020B0604030504040204" pitchFamily="50" charset="-128"/>
                <a:ea typeface="メイリオ" panose="020B0604030504040204" pitchFamily="50" charset="-128"/>
              </a:rPr>
              <a:t> / </a:t>
            </a:r>
            <a:r>
              <a:rPr kumimoji="1" lang="ja-JP" altLang="en-US" sz="2000" dirty="0">
                <a:latin typeface="メイリオ" panose="020B0604030504040204" pitchFamily="50" charset="-128"/>
                <a:ea typeface="メイリオ" panose="020B0604030504040204" pitchFamily="50" charset="-128"/>
              </a:rPr>
              <a:t>ニーズを作成する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52F4BCC7-8555-4680-90BC-A3B8DD9A6563}"/>
              </a:ext>
            </a:extLst>
          </p:cNvPr>
          <p:cNvSpPr/>
          <p:nvPr/>
        </p:nvSpPr>
        <p:spPr>
          <a:xfrm>
            <a:off x="4479403" y="4608554"/>
            <a:ext cx="6354500" cy="1244053"/>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テキスト ボックス 16">
            <a:extLst>
              <a:ext uri="{FF2B5EF4-FFF2-40B4-BE49-F238E27FC236}">
                <a16:creationId xmlns:a16="http://schemas.microsoft.com/office/drawing/2014/main" id="{3455CB25-30F4-4F95-9028-3C985EDADA66}"/>
              </a:ext>
            </a:extLst>
          </p:cNvPr>
          <p:cNvSpPr txBox="1"/>
          <p:nvPr/>
        </p:nvSpPr>
        <p:spPr>
          <a:xfrm>
            <a:off x="4622720" y="4876637"/>
            <a:ext cx="6049138"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提案役・顧客役 </a:t>
            </a:r>
            <a:r>
              <a:rPr kumimoji="1" lang="en-US" altLang="ja-JP" sz="2000" b="1" dirty="0">
                <a:latin typeface="メイリオ" panose="020B0604030504040204" pitchFamily="50" charset="-128"/>
                <a:ea typeface="メイリオ" panose="020B0604030504040204" pitchFamily="50" charset="-128"/>
              </a:rPr>
              <a:t>: 30min</a:t>
            </a:r>
          </a:p>
          <a:p>
            <a:r>
              <a:rPr kumimoji="1" lang="ja-JP" altLang="en-US" sz="2000" dirty="0">
                <a:latin typeface="メイリオ" panose="020B0604030504040204" pitchFamily="50" charset="-128"/>
                <a:ea typeface="メイリオ" panose="020B0604030504040204" pitchFamily="50" charset="-128"/>
              </a:rPr>
              <a:t>ストーリーのシミュレーションを行う</a:t>
            </a:r>
            <a:endParaRPr kumimoji="1" lang="en-US" altLang="ja-JP" sz="2000"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99CD572D-CA8A-44FD-B677-5D30365487AE}"/>
              </a:ext>
            </a:extLst>
          </p:cNvPr>
          <p:cNvSpPr/>
          <p:nvPr/>
        </p:nvSpPr>
        <p:spPr>
          <a:xfrm>
            <a:off x="5706319"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9" name="矢印: 下 18">
            <a:extLst>
              <a:ext uri="{FF2B5EF4-FFF2-40B4-BE49-F238E27FC236}">
                <a16:creationId xmlns:a16="http://schemas.microsoft.com/office/drawing/2014/main" id="{E760A0FB-A80B-47D8-909A-35D7C9D36791}"/>
              </a:ext>
            </a:extLst>
          </p:cNvPr>
          <p:cNvSpPr/>
          <p:nvPr/>
        </p:nvSpPr>
        <p:spPr>
          <a:xfrm>
            <a:off x="8929200"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307897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35</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ストーリーを作成してからシミュレーションを実施します。</a:t>
            </a:r>
            <a:endParaRPr kumimoji="1" lang="en-US" altLang="ja-JP" sz="2800" b="1" dirty="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360DC666-D670-455B-BA0B-D7534F12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84" y="2586144"/>
            <a:ext cx="3363243" cy="3363243"/>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7E37AED2-D6AD-4090-A990-C9D79099C179}"/>
              </a:ext>
            </a:extLst>
          </p:cNvPr>
          <p:cNvSpPr/>
          <p:nvPr/>
        </p:nvSpPr>
        <p:spPr>
          <a:xfrm>
            <a:off x="4479403" y="2586145"/>
            <a:ext cx="2882096" cy="1314524"/>
          </a:xfrm>
          <a:prstGeom prst="roundRect">
            <a:avLst>
              <a:gd name="adj" fmla="val 8417"/>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6A5211E3-A01F-410A-8A51-2ACB9AAEBEC8}"/>
              </a:ext>
            </a:extLst>
          </p:cNvPr>
          <p:cNvSpPr txBox="1"/>
          <p:nvPr/>
        </p:nvSpPr>
        <p:spPr>
          <a:xfrm>
            <a:off x="4622720" y="2779781"/>
            <a:ext cx="257673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ストーリーを作成する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C0D6BCF6-ED2A-4FB1-919C-D3376F99BEE6}"/>
              </a:ext>
            </a:extLst>
          </p:cNvPr>
          <p:cNvSpPr/>
          <p:nvPr/>
        </p:nvSpPr>
        <p:spPr>
          <a:xfrm>
            <a:off x="7812242" y="2586145"/>
            <a:ext cx="3021661"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5" name="テキスト ボックス 14">
            <a:extLst>
              <a:ext uri="{FF2B5EF4-FFF2-40B4-BE49-F238E27FC236}">
                <a16:creationId xmlns:a16="http://schemas.microsoft.com/office/drawing/2014/main" id="{4CE00EB0-18DD-4DE5-B62C-EDECBDAA3D2E}"/>
              </a:ext>
            </a:extLst>
          </p:cNvPr>
          <p:cNvSpPr txBox="1"/>
          <p:nvPr/>
        </p:nvSpPr>
        <p:spPr>
          <a:xfrm>
            <a:off x="7955560" y="2779781"/>
            <a:ext cx="287834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顧客役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不満</a:t>
            </a:r>
            <a:r>
              <a:rPr kumimoji="1" lang="en-US" altLang="ja-JP" sz="2000" dirty="0">
                <a:latin typeface="メイリオ" panose="020B0604030504040204" pitchFamily="50" charset="-128"/>
                <a:ea typeface="メイリオ" panose="020B0604030504040204" pitchFamily="50" charset="-128"/>
              </a:rPr>
              <a:t> / </a:t>
            </a:r>
            <a:r>
              <a:rPr kumimoji="1" lang="ja-JP" altLang="en-US" sz="2000" dirty="0">
                <a:latin typeface="メイリオ" panose="020B0604030504040204" pitchFamily="50" charset="-128"/>
                <a:ea typeface="メイリオ" panose="020B0604030504040204" pitchFamily="50" charset="-128"/>
              </a:rPr>
              <a:t>ニーズを作成する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52F4BCC7-8555-4680-90BC-A3B8DD9A6563}"/>
              </a:ext>
            </a:extLst>
          </p:cNvPr>
          <p:cNvSpPr/>
          <p:nvPr/>
        </p:nvSpPr>
        <p:spPr>
          <a:xfrm>
            <a:off x="4479403" y="4608554"/>
            <a:ext cx="6354500" cy="1244053"/>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テキスト ボックス 16">
            <a:extLst>
              <a:ext uri="{FF2B5EF4-FFF2-40B4-BE49-F238E27FC236}">
                <a16:creationId xmlns:a16="http://schemas.microsoft.com/office/drawing/2014/main" id="{3455CB25-30F4-4F95-9028-3C985EDADA66}"/>
              </a:ext>
            </a:extLst>
          </p:cNvPr>
          <p:cNvSpPr txBox="1"/>
          <p:nvPr/>
        </p:nvSpPr>
        <p:spPr>
          <a:xfrm>
            <a:off x="4622720" y="4876637"/>
            <a:ext cx="6049138"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提案役・顧客役 </a:t>
            </a:r>
            <a:r>
              <a:rPr kumimoji="1" lang="en-US" altLang="ja-JP" sz="2000" b="1" dirty="0">
                <a:latin typeface="メイリオ" panose="020B0604030504040204" pitchFamily="50" charset="-128"/>
                <a:ea typeface="メイリオ" panose="020B0604030504040204" pitchFamily="50" charset="-128"/>
              </a:rPr>
              <a:t>: 30min</a:t>
            </a:r>
          </a:p>
          <a:p>
            <a:r>
              <a:rPr kumimoji="1" lang="ja-JP" altLang="en-US" sz="2000" dirty="0">
                <a:latin typeface="メイリオ" panose="020B0604030504040204" pitchFamily="50" charset="-128"/>
                <a:ea typeface="メイリオ" panose="020B0604030504040204" pitchFamily="50" charset="-128"/>
              </a:rPr>
              <a:t>ストーリーのシミュレーションを行う</a:t>
            </a:r>
            <a:endParaRPr kumimoji="1" lang="en-US" altLang="ja-JP" sz="2000"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99CD572D-CA8A-44FD-B677-5D30365487AE}"/>
              </a:ext>
            </a:extLst>
          </p:cNvPr>
          <p:cNvSpPr/>
          <p:nvPr/>
        </p:nvSpPr>
        <p:spPr>
          <a:xfrm>
            <a:off x="5706319"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9" name="矢印: 下 18">
            <a:extLst>
              <a:ext uri="{FF2B5EF4-FFF2-40B4-BE49-F238E27FC236}">
                <a16:creationId xmlns:a16="http://schemas.microsoft.com/office/drawing/2014/main" id="{E760A0FB-A80B-47D8-909A-35D7C9D36791}"/>
              </a:ext>
            </a:extLst>
          </p:cNvPr>
          <p:cNvSpPr/>
          <p:nvPr/>
        </p:nvSpPr>
        <p:spPr>
          <a:xfrm>
            <a:off x="8929200"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6204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顧客のストーリーを可視化する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36</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3970318"/>
          </a:xfrm>
          <a:prstGeom prst="rect">
            <a:avLst/>
          </a:prstGeom>
          <a:noFill/>
        </p:spPr>
        <p:txBody>
          <a:bodyPr wrap="square" lIns="0" rIns="0" rtlCol="0">
            <a:spAutoFit/>
          </a:bodyPr>
          <a:lstStyle/>
          <a:p>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理解編で作成した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課題解決提案に対し、顧客の実体から推定される「顧客にとっての他の選択肢」に対する優位性を追加する。</a:t>
            </a:r>
            <a:endParaRPr kumimoji="1" lang="en-US" altLang="ja-JP" sz="2800" dirty="0">
              <a:latin typeface="メイリオ" panose="020B0604030504040204" pitchFamily="50" charset="-128"/>
              <a:ea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プロダクト</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では、 </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対象顧客</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が</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したい時に□□できないため </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望ましくない行動</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が見られます。</a:t>
            </a:r>
          </a:p>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提案機能</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を提供することで、ユーザーは□□するだけで△△が得られます。</a:t>
            </a:r>
            <a:r>
              <a:rPr kumimoji="1" lang="ja-JP" altLang="en-US" sz="2800" b="1" dirty="0">
                <a:solidFill>
                  <a:srgbClr val="FFC000"/>
                </a:solidFill>
                <a:latin typeface="メイリオ" panose="020B0604030504040204" pitchFamily="50" charset="-128"/>
                <a:ea typeface="メイリオ" panose="020B0604030504040204" pitchFamily="50" charset="-128"/>
              </a:rPr>
              <a:t>この解決策は、 </a:t>
            </a:r>
            <a:r>
              <a:rPr kumimoji="1" lang="en-US" altLang="ja-JP" sz="2800" b="1" dirty="0">
                <a:solidFill>
                  <a:srgbClr val="FFC000"/>
                </a:solidFill>
                <a:latin typeface="メイリオ" panose="020B0604030504040204" pitchFamily="50" charset="-128"/>
                <a:ea typeface="メイリオ" panose="020B0604030504040204" pitchFamily="50" charset="-128"/>
              </a:rPr>
              <a:t>[</a:t>
            </a:r>
            <a:r>
              <a:rPr kumimoji="1" lang="ja-JP" altLang="en-US" sz="2800" b="1" dirty="0">
                <a:solidFill>
                  <a:srgbClr val="FFC000"/>
                </a:solidFill>
                <a:latin typeface="メイリオ" panose="020B0604030504040204" pitchFamily="50" charset="-128"/>
                <a:ea typeface="メイリオ" panose="020B0604030504040204" pitchFamily="50" charset="-128"/>
              </a:rPr>
              <a:t>対象顧客</a:t>
            </a:r>
            <a:r>
              <a:rPr kumimoji="1" lang="en-US" altLang="ja-JP" sz="2800" b="1" dirty="0">
                <a:solidFill>
                  <a:srgbClr val="FFC000"/>
                </a:solidFill>
                <a:latin typeface="メイリオ" panose="020B0604030504040204" pitchFamily="50" charset="-128"/>
                <a:ea typeface="メイリオ" panose="020B0604030504040204" pitchFamily="50" charset="-128"/>
              </a:rPr>
              <a:t>] </a:t>
            </a:r>
            <a:r>
              <a:rPr kumimoji="1" lang="ja-JP" altLang="en-US" sz="2800" b="1" dirty="0">
                <a:solidFill>
                  <a:srgbClr val="FFC000"/>
                </a:solidFill>
                <a:latin typeface="メイリオ" panose="020B0604030504040204" pitchFamily="50" charset="-128"/>
                <a:ea typeface="メイリオ" panose="020B0604030504040204" pitchFamily="50" charset="-128"/>
              </a:rPr>
              <a:t>が同じ状況で○○するよりも△△であるため</a:t>
            </a:r>
            <a:r>
              <a:rPr kumimoji="1" lang="en-US" altLang="ja-JP" sz="2800" b="1" dirty="0">
                <a:solidFill>
                  <a:srgbClr val="FFC000"/>
                </a:solidFill>
                <a:latin typeface="メイリオ" panose="020B0604030504040204" pitchFamily="50" charset="-128"/>
                <a:ea typeface="メイリオ" panose="020B0604030504040204" pitchFamily="50" charset="-128"/>
              </a:rPr>
              <a:t>××</a:t>
            </a:r>
            <a:r>
              <a:rPr kumimoji="1" lang="ja-JP" altLang="en-US" sz="2800" b="1" dirty="0">
                <a:solidFill>
                  <a:srgbClr val="FFC000"/>
                </a:solidFill>
                <a:latin typeface="メイリオ" panose="020B0604030504040204" pitchFamily="50" charset="-128"/>
                <a:ea typeface="メイリオ" panose="020B0604030504040204" pitchFamily="50" charset="-128"/>
              </a:rPr>
              <a:t>であっても利用します。 </a:t>
            </a:r>
            <a:endParaRPr kumimoji="1" lang="en-US" altLang="ja-JP" sz="2800" b="1" dirty="0">
              <a:solidFill>
                <a:srgbClr val="FFC000"/>
              </a:solidFill>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事例</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では </a:t>
            </a:r>
            <a:r>
              <a:rPr kumimoji="1" lang="en-US" altLang="ja-JP" sz="2800" dirty="0">
                <a:latin typeface="メイリオ" panose="020B0604030504040204" pitchFamily="50" charset="-128"/>
                <a:ea typeface="メイリオ" panose="020B0604030504040204" pitchFamily="50" charset="-128"/>
              </a:rPr>
              <a:t>[KPI] </a:t>
            </a:r>
            <a:r>
              <a:rPr kumimoji="1" lang="ja-JP" altLang="en-US" sz="2800" dirty="0">
                <a:latin typeface="メイリオ" panose="020B0604030504040204" pitchFamily="50" charset="-128"/>
                <a:ea typeface="メイリオ" panose="020B0604030504040204" pitchFamily="50" charset="-128"/>
              </a:rPr>
              <a:t>の改善が得られています。</a:t>
            </a:r>
            <a:endParaRPr kumimoji="1" lang="en-US" altLang="ja-JP" sz="2800" dirty="0">
              <a:latin typeface="メイリオ" panose="020B0604030504040204" pitchFamily="50" charset="-128"/>
              <a:ea typeface="メイリオ" panose="020B0604030504040204" pitchFamily="50" charset="-128"/>
            </a:endParaRPr>
          </a:p>
        </p:txBody>
      </p:sp>
      <p:pic>
        <p:nvPicPr>
          <p:cNvPr id="15" name="グラフィックス 14" descr="ストップウォッチ 単色塗りつぶし">
            <a:extLst>
              <a:ext uri="{FF2B5EF4-FFF2-40B4-BE49-F238E27FC236}">
                <a16:creationId xmlns:a16="http://schemas.microsoft.com/office/drawing/2014/main" id="{CEA4FD0C-1105-4E3F-BE70-6FE1D2C4F9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16" name="テキスト ボックス 15">
            <a:extLst>
              <a:ext uri="{FF2B5EF4-FFF2-40B4-BE49-F238E27FC236}">
                <a16:creationId xmlns:a16="http://schemas.microsoft.com/office/drawing/2014/main" id="{F0475647-E6DE-40FA-97E8-4088B622066D}"/>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33986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顧客のストーリーを可視化する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37</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課題解決提案を基に、顧客にストーリーを伝える流れを可視化する</a:t>
            </a:r>
            <a:endParaRPr kumimoji="1" lang="en-US" altLang="ja-JP" sz="2800" b="1" dirty="0">
              <a:latin typeface="メイリオ" panose="020B0604030504040204" pitchFamily="50" charset="-128"/>
              <a:ea typeface="メイリオ" panose="020B0604030504040204" pitchFamily="50" charset="-128"/>
            </a:endParaRPr>
          </a:p>
        </p:txBody>
      </p:sp>
      <p:sp>
        <p:nvSpPr>
          <p:cNvPr id="3" name="四角形: メモ 2">
            <a:extLst>
              <a:ext uri="{FF2B5EF4-FFF2-40B4-BE49-F238E27FC236}">
                <a16:creationId xmlns:a16="http://schemas.microsoft.com/office/drawing/2014/main" id="{5CFC9D1E-ECD6-40E8-83F3-585DC5F0644F}"/>
              </a:ext>
            </a:extLst>
          </p:cNvPr>
          <p:cNvSpPr/>
          <p:nvPr/>
        </p:nvSpPr>
        <p:spPr>
          <a:xfrm>
            <a:off x="350942" y="240753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状況を確認</a:t>
            </a:r>
          </a:p>
        </p:txBody>
      </p:sp>
      <p:sp>
        <p:nvSpPr>
          <p:cNvPr id="21" name="四角形: メモ 20">
            <a:extLst>
              <a:ext uri="{FF2B5EF4-FFF2-40B4-BE49-F238E27FC236}">
                <a16:creationId xmlns:a16="http://schemas.microsoft.com/office/drawing/2014/main" id="{276121D4-7132-4F81-AC8E-7BA4372AA4BE}"/>
              </a:ext>
            </a:extLst>
          </p:cNvPr>
          <p:cNvSpPr/>
          <p:nvPr/>
        </p:nvSpPr>
        <p:spPr>
          <a:xfrm>
            <a:off x="1894547" y="240753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提案の説明</a:t>
            </a:r>
          </a:p>
        </p:txBody>
      </p:sp>
      <p:sp>
        <p:nvSpPr>
          <p:cNvPr id="22" name="四角形: メモ 21">
            <a:extLst>
              <a:ext uri="{FF2B5EF4-FFF2-40B4-BE49-F238E27FC236}">
                <a16:creationId xmlns:a16="http://schemas.microsoft.com/office/drawing/2014/main" id="{4DA4DC01-2011-4CF6-A3BE-80E58F39B6B0}"/>
              </a:ext>
            </a:extLst>
          </p:cNvPr>
          <p:cNvSpPr/>
          <p:nvPr/>
        </p:nvSpPr>
        <p:spPr>
          <a:xfrm>
            <a:off x="3438152" y="2407534"/>
            <a:ext cx="1423686" cy="1192193"/>
          </a:xfrm>
          <a:prstGeom prst="foldedCorner">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優位性を説明した</a:t>
            </a:r>
          </a:p>
        </p:txBody>
      </p:sp>
      <p:sp>
        <p:nvSpPr>
          <p:cNvPr id="26" name="四角形: メモ 25">
            <a:extLst>
              <a:ext uri="{FF2B5EF4-FFF2-40B4-BE49-F238E27FC236}">
                <a16:creationId xmlns:a16="http://schemas.microsoft.com/office/drawing/2014/main" id="{0A03DA26-88D8-408E-9359-0F4C2A264ACF}"/>
              </a:ext>
            </a:extLst>
          </p:cNvPr>
          <p:cNvSpPr/>
          <p:nvPr/>
        </p:nvSpPr>
        <p:spPr>
          <a:xfrm>
            <a:off x="5021959" y="2407534"/>
            <a:ext cx="1423686" cy="1192193"/>
          </a:xfrm>
          <a:prstGeom prst="foldedCorner">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手順 </a:t>
            </a:r>
            <a:r>
              <a:rPr kumimoji="1" lang="en-US" altLang="ja-JP" dirty="0">
                <a:solidFill>
                  <a:schemeClr val="tx1"/>
                </a:solidFill>
                <a:latin typeface="メイリオ" panose="020B0604030504040204" pitchFamily="50" charset="-128"/>
                <a:ea typeface="メイリオ" panose="020B0604030504040204" pitchFamily="50" charset="-128"/>
              </a:rPr>
              <a:t>1</a:t>
            </a:r>
            <a:r>
              <a:rPr kumimoji="1" lang="ja-JP" altLang="en-US" dirty="0">
                <a:solidFill>
                  <a:schemeClr val="tx1"/>
                </a:solidFill>
                <a:latin typeface="メイリオ" panose="020B0604030504040204" pitchFamily="50" charset="-128"/>
                <a:ea typeface="メイリオ" panose="020B0604030504040204" pitchFamily="50" charset="-128"/>
              </a:rPr>
              <a:t> 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説明した</a:t>
            </a:r>
          </a:p>
        </p:txBody>
      </p:sp>
      <p:sp>
        <p:nvSpPr>
          <p:cNvPr id="28" name="四角形: メモ 27">
            <a:extLst>
              <a:ext uri="{FF2B5EF4-FFF2-40B4-BE49-F238E27FC236}">
                <a16:creationId xmlns:a16="http://schemas.microsoft.com/office/drawing/2014/main" id="{F88D1055-1926-4198-BE4C-506CAF4ACB29}"/>
              </a:ext>
            </a:extLst>
          </p:cNvPr>
          <p:cNvSpPr/>
          <p:nvPr/>
        </p:nvSpPr>
        <p:spPr>
          <a:xfrm>
            <a:off x="7110566" y="2407534"/>
            <a:ext cx="1423686" cy="1192193"/>
          </a:xfrm>
          <a:prstGeom prst="foldedCorne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手順 </a:t>
            </a:r>
            <a:r>
              <a:rPr kumimoji="1" lang="en-US" altLang="ja-JP" dirty="0">
                <a:solidFill>
                  <a:schemeClr val="tx1"/>
                </a:solidFill>
                <a:latin typeface="メイリオ" panose="020B0604030504040204" pitchFamily="50" charset="-128"/>
                <a:ea typeface="メイリオ" panose="020B0604030504040204" pitchFamily="50" charset="-128"/>
              </a:rPr>
              <a:t>N </a:t>
            </a:r>
            <a:r>
              <a:rPr kumimoji="1" lang="ja-JP" altLang="en-US" dirty="0">
                <a:solidFill>
                  <a:schemeClr val="tx1"/>
                </a:solidFill>
                <a:latin typeface="メイリオ" panose="020B0604030504040204" pitchFamily="50" charset="-128"/>
                <a:ea typeface="メイリオ" panose="020B0604030504040204" pitchFamily="50" charset="-128"/>
              </a:rPr>
              <a:t>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説明した</a:t>
            </a:r>
          </a:p>
        </p:txBody>
      </p:sp>
      <p:sp>
        <p:nvSpPr>
          <p:cNvPr id="34" name="四角形: メモ 33">
            <a:extLst>
              <a:ext uri="{FF2B5EF4-FFF2-40B4-BE49-F238E27FC236}">
                <a16:creationId xmlns:a16="http://schemas.microsoft.com/office/drawing/2014/main" id="{7E770066-F845-485A-8569-86DEF985CF4F}"/>
              </a:ext>
            </a:extLst>
          </p:cNvPr>
          <p:cNvSpPr/>
          <p:nvPr/>
        </p:nvSpPr>
        <p:spPr>
          <a:xfrm>
            <a:off x="10473172" y="2407534"/>
            <a:ext cx="1603081" cy="1192193"/>
          </a:xfrm>
          <a:prstGeom prst="foldedCorner">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β</a:t>
            </a:r>
            <a:r>
              <a:rPr kumimoji="1" lang="ja-JP" altLang="en-US" dirty="0">
                <a:solidFill>
                  <a:schemeClr val="tx1"/>
                </a:solidFill>
                <a:latin typeface="メイリオ" panose="020B0604030504040204" pitchFamily="50" charset="-128"/>
                <a:ea typeface="メイリオ" panose="020B0604030504040204" pitchFamily="50" charset="-128"/>
              </a:rPr>
              <a:t>版登録を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お願いした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F7413B03-F7F3-4120-BD31-D7A878051BB1}"/>
              </a:ext>
            </a:extLst>
          </p:cNvPr>
          <p:cNvSpPr txBox="1"/>
          <p:nvPr/>
        </p:nvSpPr>
        <p:spPr>
          <a:xfrm>
            <a:off x="462987" y="4011157"/>
            <a:ext cx="11105107" cy="1569660"/>
          </a:xfrm>
          <a:prstGeom prst="rect">
            <a:avLst/>
          </a:prstGeom>
          <a:noFill/>
        </p:spPr>
        <p:txBody>
          <a:bodyPr wrap="square" lIns="0" rIns="0" rtlCol="0">
            <a:spAutoFit/>
          </a:bodyPr>
          <a:lstStyle/>
          <a:p>
            <a:pPr algn="l"/>
            <a:r>
              <a:rPr kumimoji="1" lang="en-US" altLang="ja-JP" sz="2400" dirty="0"/>
              <a:t>Point:</a:t>
            </a: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他の選択肢と比べた場合の優位性に言及してください</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顧客が価値に触れるまでの具体的な手順を含んでください。</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必ず最後に得たい成果・情報をとるための「お願い」で締めてください</a:t>
            </a:r>
            <a:endParaRPr kumimoji="1" lang="en-US" altLang="ja-JP" sz="24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B8E0DAA1-E3D9-4A4E-9D49-E79DE657F8EB}"/>
              </a:ext>
            </a:extLst>
          </p:cNvPr>
          <p:cNvSpPr txBox="1"/>
          <p:nvPr/>
        </p:nvSpPr>
        <p:spPr>
          <a:xfrm>
            <a:off x="6470984" y="2818964"/>
            <a:ext cx="1423686" cy="369332"/>
          </a:xfrm>
          <a:prstGeom prst="rect">
            <a:avLst/>
          </a:prstGeom>
          <a:noFill/>
        </p:spPr>
        <p:txBody>
          <a:bodyPr wrap="square" lIns="0" rIns="0" rtlCol="0">
            <a:spAutoFit/>
          </a:bodyPr>
          <a:lstStyle/>
          <a:p>
            <a:pPr algn="l"/>
            <a:r>
              <a:rPr kumimoji="1" lang="ja-JP" altLang="en-US" dirty="0"/>
              <a:t>・・・</a:t>
            </a:r>
          </a:p>
        </p:txBody>
      </p:sp>
      <p:sp>
        <p:nvSpPr>
          <p:cNvPr id="36" name="四角形: メモ 35">
            <a:extLst>
              <a:ext uri="{FF2B5EF4-FFF2-40B4-BE49-F238E27FC236}">
                <a16:creationId xmlns:a16="http://schemas.microsoft.com/office/drawing/2014/main" id="{059A6073-4619-4249-B9F3-BD64348CD2E1}"/>
              </a:ext>
            </a:extLst>
          </p:cNvPr>
          <p:cNvSpPr/>
          <p:nvPr/>
        </p:nvSpPr>
        <p:spPr>
          <a:xfrm>
            <a:off x="8848541" y="240753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値段を説明した</a:t>
            </a:r>
          </a:p>
        </p:txBody>
      </p:sp>
      <p:pic>
        <p:nvPicPr>
          <p:cNvPr id="17" name="グラフィックス 16" descr="ストップウォッチ 単色塗りつぶし">
            <a:extLst>
              <a:ext uri="{FF2B5EF4-FFF2-40B4-BE49-F238E27FC236}">
                <a16:creationId xmlns:a16="http://schemas.microsoft.com/office/drawing/2014/main" id="{DDA38469-9002-4B34-A3A7-7215885E92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18" name="テキスト ボックス 17">
            <a:extLst>
              <a:ext uri="{FF2B5EF4-FFF2-40B4-BE49-F238E27FC236}">
                <a16:creationId xmlns:a16="http://schemas.microsoft.com/office/drawing/2014/main" id="{A7DA0FBE-CD75-4E18-9786-8F4612F0C1BF}"/>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292278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38</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ストーリーを作成してからシミュレーションを実施します。</a:t>
            </a:r>
            <a:endParaRPr kumimoji="1" lang="en-US" altLang="ja-JP" sz="2800" b="1" dirty="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360DC666-D670-455B-BA0B-D7534F12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84" y="2586144"/>
            <a:ext cx="3363243" cy="3363243"/>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7E37AED2-D6AD-4090-A990-C9D79099C179}"/>
              </a:ext>
            </a:extLst>
          </p:cNvPr>
          <p:cNvSpPr/>
          <p:nvPr/>
        </p:nvSpPr>
        <p:spPr>
          <a:xfrm>
            <a:off x="4479403" y="2586145"/>
            <a:ext cx="2882096"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6A5211E3-A01F-410A-8A51-2ACB9AAEBEC8}"/>
              </a:ext>
            </a:extLst>
          </p:cNvPr>
          <p:cNvSpPr txBox="1"/>
          <p:nvPr/>
        </p:nvSpPr>
        <p:spPr>
          <a:xfrm>
            <a:off x="4622720" y="2779781"/>
            <a:ext cx="257673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ストーリーを作成する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C0D6BCF6-ED2A-4FB1-919C-D3376F99BEE6}"/>
              </a:ext>
            </a:extLst>
          </p:cNvPr>
          <p:cNvSpPr/>
          <p:nvPr/>
        </p:nvSpPr>
        <p:spPr>
          <a:xfrm>
            <a:off x="7812242" y="2586145"/>
            <a:ext cx="3021661" cy="1314524"/>
          </a:xfrm>
          <a:prstGeom prst="roundRect">
            <a:avLst>
              <a:gd name="adj" fmla="val 8417"/>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5" name="テキスト ボックス 14">
            <a:extLst>
              <a:ext uri="{FF2B5EF4-FFF2-40B4-BE49-F238E27FC236}">
                <a16:creationId xmlns:a16="http://schemas.microsoft.com/office/drawing/2014/main" id="{4CE00EB0-18DD-4DE5-B62C-EDECBDAA3D2E}"/>
              </a:ext>
            </a:extLst>
          </p:cNvPr>
          <p:cNvSpPr txBox="1"/>
          <p:nvPr/>
        </p:nvSpPr>
        <p:spPr>
          <a:xfrm>
            <a:off x="7955560" y="2779781"/>
            <a:ext cx="287834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顧客役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不満</a:t>
            </a:r>
            <a:r>
              <a:rPr kumimoji="1" lang="en-US" altLang="ja-JP" sz="2000" dirty="0">
                <a:latin typeface="メイリオ" panose="020B0604030504040204" pitchFamily="50" charset="-128"/>
                <a:ea typeface="メイリオ" panose="020B0604030504040204" pitchFamily="50" charset="-128"/>
              </a:rPr>
              <a:t> / </a:t>
            </a:r>
            <a:r>
              <a:rPr kumimoji="1" lang="ja-JP" altLang="en-US" sz="2000" dirty="0">
                <a:latin typeface="メイリオ" panose="020B0604030504040204" pitchFamily="50" charset="-128"/>
                <a:ea typeface="メイリオ" panose="020B0604030504040204" pitchFamily="50" charset="-128"/>
              </a:rPr>
              <a:t>ニーズを作成する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52F4BCC7-8555-4680-90BC-A3B8DD9A6563}"/>
              </a:ext>
            </a:extLst>
          </p:cNvPr>
          <p:cNvSpPr/>
          <p:nvPr/>
        </p:nvSpPr>
        <p:spPr>
          <a:xfrm>
            <a:off x="4479403" y="4608554"/>
            <a:ext cx="6354500" cy="1244053"/>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テキスト ボックス 16">
            <a:extLst>
              <a:ext uri="{FF2B5EF4-FFF2-40B4-BE49-F238E27FC236}">
                <a16:creationId xmlns:a16="http://schemas.microsoft.com/office/drawing/2014/main" id="{3455CB25-30F4-4F95-9028-3C985EDADA66}"/>
              </a:ext>
            </a:extLst>
          </p:cNvPr>
          <p:cNvSpPr txBox="1"/>
          <p:nvPr/>
        </p:nvSpPr>
        <p:spPr>
          <a:xfrm>
            <a:off x="4622720" y="4876637"/>
            <a:ext cx="6049138"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提案役・顧客役 </a:t>
            </a:r>
            <a:r>
              <a:rPr kumimoji="1" lang="en-US" altLang="ja-JP" sz="2000" b="1" dirty="0">
                <a:latin typeface="メイリオ" panose="020B0604030504040204" pitchFamily="50" charset="-128"/>
                <a:ea typeface="メイリオ" panose="020B0604030504040204" pitchFamily="50" charset="-128"/>
              </a:rPr>
              <a:t>: 30min</a:t>
            </a:r>
          </a:p>
          <a:p>
            <a:r>
              <a:rPr kumimoji="1" lang="ja-JP" altLang="en-US" sz="2000" dirty="0">
                <a:latin typeface="メイリオ" panose="020B0604030504040204" pitchFamily="50" charset="-128"/>
                <a:ea typeface="メイリオ" panose="020B0604030504040204" pitchFamily="50" charset="-128"/>
              </a:rPr>
              <a:t>ストーリーのシミュレーションを行う</a:t>
            </a:r>
            <a:endParaRPr kumimoji="1" lang="en-US" altLang="ja-JP" sz="2000"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99CD572D-CA8A-44FD-B677-5D30365487AE}"/>
              </a:ext>
            </a:extLst>
          </p:cNvPr>
          <p:cNvSpPr/>
          <p:nvPr/>
        </p:nvSpPr>
        <p:spPr>
          <a:xfrm>
            <a:off x="5706319"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9" name="矢印: 下 18">
            <a:extLst>
              <a:ext uri="{FF2B5EF4-FFF2-40B4-BE49-F238E27FC236}">
                <a16:creationId xmlns:a16="http://schemas.microsoft.com/office/drawing/2014/main" id="{E760A0FB-A80B-47D8-909A-35D7C9D36791}"/>
              </a:ext>
            </a:extLst>
          </p:cNvPr>
          <p:cNvSpPr/>
          <p:nvPr/>
        </p:nvSpPr>
        <p:spPr>
          <a:xfrm>
            <a:off x="8929200"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267570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顧客の不満・ニーズを洗い出す</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39</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02791"/>
            <a:ext cx="11262167" cy="954107"/>
          </a:xfrm>
          <a:prstGeom prst="rect">
            <a:avLst/>
          </a:prstGeom>
          <a:noFill/>
        </p:spPr>
        <p:txBody>
          <a:bodyPr wrap="square" lIns="0" rIns="0" rtlCol="0">
            <a:spAutoFit/>
          </a:bodyPr>
          <a:lstStyle/>
          <a:p>
            <a:r>
              <a:rPr kumimoji="1" lang="ja-JP" altLang="en-US" sz="2800" dirty="0">
                <a:latin typeface="メイリオ" panose="020B0604030504040204" pitchFamily="50" charset="-128"/>
                <a:ea typeface="メイリオ" panose="020B0604030504040204" pitchFamily="50" charset="-128"/>
              </a:rPr>
              <a:t>洗い出した不満・ニーズに重要なものから </a:t>
            </a:r>
            <a:r>
              <a:rPr kumimoji="1" lang="en-US" altLang="ja-JP" sz="2800" dirty="0">
                <a:latin typeface="メイリオ" panose="020B0604030504040204" pitchFamily="50" charset="-128"/>
                <a:ea typeface="メイリオ" panose="020B0604030504040204" pitchFamily="50" charset="-128"/>
              </a:rPr>
              <a:t>3~1 </a:t>
            </a:r>
            <a:r>
              <a:rPr kumimoji="1" lang="ja-JP" altLang="en-US" sz="2800" dirty="0">
                <a:latin typeface="メイリオ" panose="020B0604030504040204" pitchFamily="50" charset="-128"/>
                <a:ea typeface="メイリオ" panose="020B0604030504040204" pitchFamily="50" charset="-128"/>
              </a:rPr>
              <a:t>の重要度をつける。</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さらに、シミュレーションに備え合格点をあらかじめ決めておく。</a:t>
            </a:r>
            <a:endParaRPr kumimoji="1" lang="en-US" altLang="ja-JP" sz="28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45D977FF-6A0D-49D6-87F8-72FD44E937BF}"/>
              </a:ext>
            </a:extLst>
          </p:cNvPr>
          <p:cNvSpPr txBox="1"/>
          <p:nvPr/>
        </p:nvSpPr>
        <p:spPr>
          <a:xfrm>
            <a:off x="763928" y="5138391"/>
            <a:ext cx="11273742" cy="1200329"/>
          </a:xfrm>
          <a:prstGeom prst="rect">
            <a:avLst/>
          </a:prstGeom>
          <a:noFill/>
        </p:spPr>
        <p:txBody>
          <a:bodyPr wrap="square" lIns="0" rIns="0" rtlCol="0">
            <a:spAutoFit/>
          </a:bodyPr>
          <a:lstStyle/>
          <a:p>
            <a:pPr algn="l"/>
            <a:r>
              <a:rPr kumimoji="1" lang="en-US" altLang="ja-JP" sz="2400" dirty="0"/>
              <a:t>Point:</a:t>
            </a:r>
          </a:p>
          <a:p>
            <a:pPr marL="342900" indent="-342900">
              <a:buFont typeface="Arial" panose="020B0604020202020204" pitchFamily="34" charset="0"/>
              <a:buChar char="•"/>
            </a:pPr>
            <a:r>
              <a:rPr kumimoji="1" lang="ja-JP" altLang="en-US" sz="2400" b="1" dirty="0">
                <a:latin typeface="メイリオ" panose="020B0604030504040204" pitchFamily="50" charset="-128"/>
                <a:ea typeface="メイリオ" panose="020B0604030504040204" pitchFamily="50" charset="-128"/>
              </a:rPr>
              <a:t>自分自身の感情や質問でなく、定めた顧客の目線で作成する</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競合する選択肢に対する不満、ニーズも洗い出してください</a:t>
            </a:r>
            <a:endParaRPr kumimoji="1" lang="en-US" altLang="ja-JP" sz="2400" dirty="0">
              <a:latin typeface="メイリオ" panose="020B0604030504040204" pitchFamily="50" charset="-128"/>
              <a:ea typeface="メイリオ" panose="020B0604030504040204" pitchFamily="50" charset="-128"/>
            </a:endParaRPr>
          </a:p>
        </p:txBody>
      </p:sp>
      <p:pic>
        <p:nvPicPr>
          <p:cNvPr id="23" name="グラフィックス 22" descr="ストップウォッチ 単色塗りつぶし">
            <a:extLst>
              <a:ext uri="{FF2B5EF4-FFF2-40B4-BE49-F238E27FC236}">
                <a16:creationId xmlns:a16="http://schemas.microsoft.com/office/drawing/2014/main" id="{4DE1EC21-9B34-4B16-8541-73723946B3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2308" y="52492"/>
            <a:ext cx="892071" cy="892071"/>
          </a:xfrm>
          <a:prstGeom prst="rect">
            <a:avLst/>
          </a:prstGeom>
        </p:spPr>
      </p:pic>
      <p:sp>
        <p:nvSpPr>
          <p:cNvPr id="24" name="テキスト ボックス 23">
            <a:extLst>
              <a:ext uri="{FF2B5EF4-FFF2-40B4-BE49-F238E27FC236}">
                <a16:creationId xmlns:a16="http://schemas.microsoft.com/office/drawing/2014/main" id="{1438F319-D84E-464D-BA86-B3211BF25AB7}"/>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6" name="四角形: 角を丸くする 5">
            <a:extLst>
              <a:ext uri="{FF2B5EF4-FFF2-40B4-BE49-F238E27FC236}">
                <a16:creationId xmlns:a16="http://schemas.microsoft.com/office/drawing/2014/main" id="{66C7C8F5-990A-4C97-AFE4-A2E3044DE459}"/>
              </a:ext>
            </a:extLst>
          </p:cNvPr>
          <p:cNvSpPr/>
          <p:nvPr/>
        </p:nvSpPr>
        <p:spPr>
          <a:xfrm>
            <a:off x="1088836" y="2256898"/>
            <a:ext cx="5139159" cy="1779497"/>
          </a:xfrm>
          <a:prstGeom prst="roundRect">
            <a:avLst>
              <a:gd name="adj" fmla="val 821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5" name="四角形: 角を丸くする 24">
            <a:extLst>
              <a:ext uri="{FF2B5EF4-FFF2-40B4-BE49-F238E27FC236}">
                <a16:creationId xmlns:a16="http://schemas.microsoft.com/office/drawing/2014/main" id="{B3F7874A-CF85-4854-96B0-280906D39C5E}"/>
              </a:ext>
            </a:extLst>
          </p:cNvPr>
          <p:cNvSpPr/>
          <p:nvPr/>
        </p:nvSpPr>
        <p:spPr>
          <a:xfrm>
            <a:off x="6347915" y="2277431"/>
            <a:ext cx="4864913" cy="1779497"/>
          </a:xfrm>
          <a:prstGeom prst="roundRect">
            <a:avLst>
              <a:gd name="adj" fmla="val 56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7" name="四角形: メモ 26">
            <a:extLst>
              <a:ext uri="{FF2B5EF4-FFF2-40B4-BE49-F238E27FC236}">
                <a16:creationId xmlns:a16="http://schemas.microsoft.com/office/drawing/2014/main" id="{69D203AF-9E8F-4C09-8A22-AF0E66F451A7}"/>
              </a:ext>
            </a:extLst>
          </p:cNvPr>
          <p:cNvSpPr/>
          <p:nvPr/>
        </p:nvSpPr>
        <p:spPr>
          <a:xfrm>
            <a:off x="1331906" y="2778321"/>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推薦される服が好みと合わない</a:t>
            </a:r>
          </a:p>
        </p:txBody>
      </p:sp>
      <p:sp>
        <p:nvSpPr>
          <p:cNvPr id="29" name="四角形: メモ 28">
            <a:extLst>
              <a:ext uri="{FF2B5EF4-FFF2-40B4-BE49-F238E27FC236}">
                <a16:creationId xmlns:a16="http://schemas.microsoft.com/office/drawing/2014/main" id="{6C11A147-37E5-4298-8F5A-CDF02A0A5E21}"/>
              </a:ext>
            </a:extLst>
          </p:cNvPr>
          <p:cNvSpPr/>
          <p:nvPr/>
        </p:nvSpPr>
        <p:spPr>
          <a:xfrm>
            <a:off x="2875511" y="2778321"/>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個人情報を登録したくない</a:t>
            </a:r>
          </a:p>
        </p:txBody>
      </p:sp>
      <p:sp>
        <p:nvSpPr>
          <p:cNvPr id="30" name="四角形: メモ 29">
            <a:extLst>
              <a:ext uri="{FF2B5EF4-FFF2-40B4-BE49-F238E27FC236}">
                <a16:creationId xmlns:a16="http://schemas.microsoft.com/office/drawing/2014/main" id="{25D28345-EE3E-494B-86EA-7D10DA2F41EF}"/>
              </a:ext>
            </a:extLst>
          </p:cNvPr>
          <p:cNvSpPr/>
          <p:nvPr/>
        </p:nvSpPr>
        <p:spPr>
          <a:xfrm>
            <a:off x="4419116" y="2778321"/>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在庫がないのに表示されている</a:t>
            </a:r>
          </a:p>
        </p:txBody>
      </p:sp>
      <p:sp>
        <p:nvSpPr>
          <p:cNvPr id="31" name="四角形: メモ 30">
            <a:extLst>
              <a:ext uri="{FF2B5EF4-FFF2-40B4-BE49-F238E27FC236}">
                <a16:creationId xmlns:a16="http://schemas.microsoft.com/office/drawing/2014/main" id="{A5D07AE2-904D-4BCC-96A3-E782FD22642F}"/>
              </a:ext>
            </a:extLst>
          </p:cNvPr>
          <p:cNvSpPr/>
          <p:nvPr/>
        </p:nvSpPr>
        <p:spPr>
          <a:xfrm>
            <a:off x="6559178" y="2794749"/>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服のサイズ感を事前に知りたい</a:t>
            </a:r>
          </a:p>
        </p:txBody>
      </p:sp>
      <p:sp>
        <p:nvSpPr>
          <p:cNvPr id="32" name="四角形: メモ 31">
            <a:extLst>
              <a:ext uri="{FF2B5EF4-FFF2-40B4-BE49-F238E27FC236}">
                <a16:creationId xmlns:a16="http://schemas.microsoft.com/office/drawing/2014/main" id="{F00B9307-C7C5-4819-A954-75842E22BBD6}"/>
              </a:ext>
            </a:extLst>
          </p:cNvPr>
          <p:cNvSpPr/>
          <p:nvPr/>
        </p:nvSpPr>
        <p:spPr>
          <a:xfrm>
            <a:off x="8102783" y="2794749"/>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専門家のアドバイスが欲しい</a:t>
            </a:r>
          </a:p>
        </p:txBody>
      </p:sp>
      <p:sp>
        <p:nvSpPr>
          <p:cNvPr id="33" name="四角形: メモ 32">
            <a:extLst>
              <a:ext uri="{FF2B5EF4-FFF2-40B4-BE49-F238E27FC236}">
                <a16:creationId xmlns:a16="http://schemas.microsoft.com/office/drawing/2014/main" id="{6CC1C264-F743-49ED-91BF-2B9FBD9A6E06}"/>
              </a:ext>
            </a:extLst>
          </p:cNvPr>
          <p:cNvSpPr/>
          <p:nvPr/>
        </p:nvSpPr>
        <p:spPr>
          <a:xfrm>
            <a:off x="9646388" y="2794749"/>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今の服を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下取りしてほしい</a:t>
            </a:r>
          </a:p>
        </p:txBody>
      </p:sp>
      <p:sp>
        <p:nvSpPr>
          <p:cNvPr id="35" name="テキスト ボックス 34">
            <a:extLst>
              <a:ext uri="{FF2B5EF4-FFF2-40B4-BE49-F238E27FC236}">
                <a16:creationId xmlns:a16="http://schemas.microsoft.com/office/drawing/2014/main" id="{40F061BD-9591-4246-A5FC-E4D4EF820D9F}"/>
              </a:ext>
            </a:extLst>
          </p:cNvPr>
          <p:cNvSpPr txBox="1"/>
          <p:nvPr/>
        </p:nvSpPr>
        <p:spPr>
          <a:xfrm>
            <a:off x="1331906" y="2313522"/>
            <a:ext cx="954912" cy="400110"/>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不満</a:t>
            </a:r>
            <a:endParaRPr kumimoji="1" lang="en-US" altLang="ja-JP" sz="2000" b="1" dirty="0">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7F091F72-CFBE-47D4-8767-BFC827D4FCE9}"/>
              </a:ext>
            </a:extLst>
          </p:cNvPr>
          <p:cNvSpPr txBox="1"/>
          <p:nvPr/>
        </p:nvSpPr>
        <p:spPr>
          <a:xfrm>
            <a:off x="6596772" y="2313522"/>
            <a:ext cx="954912" cy="400110"/>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ニーズ</a:t>
            </a:r>
            <a:endParaRPr kumimoji="1" lang="en-US" altLang="ja-JP" sz="2000" b="1" dirty="0">
              <a:latin typeface="メイリオ" panose="020B0604030504040204" pitchFamily="50" charset="-128"/>
              <a:ea typeface="メイリオ" panose="020B0604030504040204" pitchFamily="50" charset="-128"/>
            </a:endParaRPr>
          </a:p>
        </p:txBody>
      </p:sp>
      <p:sp>
        <p:nvSpPr>
          <p:cNvPr id="39" name="テキスト ボックス 38">
            <a:extLst>
              <a:ext uri="{FF2B5EF4-FFF2-40B4-BE49-F238E27FC236}">
                <a16:creationId xmlns:a16="http://schemas.microsoft.com/office/drawing/2014/main" id="{8B571CBA-1622-40E3-9AE4-6547D062BBF3}"/>
              </a:ext>
            </a:extLst>
          </p:cNvPr>
          <p:cNvSpPr txBox="1"/>
          <p:nvPr/>
        </p:nvSpPr>
        <p:spPr>
          <a:xfrm>
            <a:off x="2026391" y="3636285"/>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40" name="テキスト ボックス 39">
            <a:extLst>
              <a:ext uri="{FF2B5EF4-FFF2-40B4-BE49-F238E27FC236}">
                <a16:creationId xmlns:a16="http://schemas.microsoft.com/office/drawing/2014/main" id="{62F5F81E-8CB4-42D3-A3E1-566C6C759FF5}"/>
              </a:ext>
            </a:extLst>
          </p:cNvPr>
          <p:cNvSpPr txBox="1"/>
          <p:nvPr/>
        </p:nvSpPr>
        <p:spPr>
          <a:xfrm>
            <a:off x="3675107" y="3636285"/>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2</a:t>
            </a:r>
          </a:p>
        </p:txBody>
      </p:sp>
      <p:sp>
        <p:nvSpPr>
          <p:cNvPr id="41" name="テキスト ボックス 40">
            <a:extLst>
              <a:ext uri="{FF2B5EF4-FFF2-40B4-BE49-F238E27FC236}">
                <a16:creationId xmlns:a16="http://schemas.microsoft.com/office/drawing/2014/main" id="{EC1DB26E-7CC4-4B05-A53E-5B7BCE77E10C}"/>
              </a:ext>
            </a:extLst>
          </p:cNvPr>
          <p:cNvSpPr txBox="1"/>
          <p:nvPr/>
        </p:nvSpPr>
        <p:spPr>
          <a:xfrm>
            <a:off x="5161513" y="3636285"/>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1</a:t>
            </a:r>
          </a:p>
        </p:txBody>
      </p:sp>
      <p:sp>
        <p:nvSpPr>
          <p:cNvPr id="42" name="テキスト ボックス 41">
            <a:extLst>
              <a:ext uri="{FF2B5EF4-FFF2-40B4-BE49-F238E27FC236}">
                <a16:creationId xmlns:a16="http://schemas.microsoft.com/office/drawing/2014/main" id="{5BDECFBE-6371-4FFD-A856-EEB7019F0A70}"/>
              </a:ext>
            </a:extLst>
          </p:cNvPr>
          <p:cNvSpPr txBox="1"/>
          <p:nvPr/>
        </p:nvSpPr>
        <p:spPr>
          <a:xfrm>
            <a:off x="7253663" y="3633141"/>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43" name="テキスト ボックス 42">
            <a:extLst>
              <a:ext uri="{FF2B5EF4-FFF2-40B4-BE49-F238E27FC236}">
                <a16:creationId xmlns:a16="http://schemas.microsoft.com/office/drawing/2014/main" id="{50EEE4BB-9534-409B-8104-955BEE50C127}"/>
              </a:ext>
            </a:extLst>
          </p:cNvPr>
          <p:cNvSpPr txBox="1"/>
          <p:nvPr/>
        </p:nvSpPr>
        <p:spPr>
          <a:xfrm>
            <a:off x="8808840" y="3633141"/>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44" name="テキスト ボックス 43">
            <a:extLst>
              <a:ext uri="{FF2B5EF4-FFF2-40B4-BE49-F238E27FC236}">
                <a16:creationId xmlns:a16="http://schemas.microsoft.com/office/drawing/2014/main" id="{AF5FACF3-A711-4867-A645-8D821970D8CC}"/>
              </a:ext>
            </a:extLst>
          </p:cNvPr>
          <p:cNvSpPr txBox="1"/>
          <p:nvPr/>
        </p:nvSpPr>
        <p:spPr>
          <a:xfrm>
            <a:off x="10340871" y="3633141"/>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1</a:t>
            </a:r>
          </a:p>
        </p:txBody>
      </p:sp>
      <p:sp>
        <p:nvSpPr>
          <p:cNvPr id="26" name="テキスト ボックス 25">
            <a:extLst>
              <a:ext uri="{FF2B5EF4-FFF2-40B4-BE49-F238E27FC236}">
                <a16:creationId xmlns:a16="http://schemas.microsoft.com/office/drawing/2014/main" id="{178F7C5B-8213-4789-B39C-A288B3CCA65C}"/>
              </a:ext>
            </a:extLst>
          </p:cNvPr>
          <p:cNvSpPr txBox="1"/>
          <p:nvPr/>
        </p:nvSpPr>
        <p:spPr>
          <a:xfrm>
            <a:off x="133924" y="4170259"/>
            <a:ext cx="954912" cy="400110"/>
          </a:xfrm>
          <a:prstGeom prst="rect">
            <a:avLst/>
          </a:prstGeom>
          <a:noFill/>
        </p:spPr>
        <p:txBody>
          <a:bodyPr wrap="square" lIns="0" rIns="0" rtlCol="0">
            <a:spAutoFit/>
          </a:bodyPr>
          <a:lstStyle/>
          <a:p>
            <a:pPr algn="r"/>
            <a:r>
              <a:rPr kumimoji="1" lang="ja-JP" altLang="en-US" sz="2000" b="1" dirty="0">
                <a:latin typeface="メイリオ" panose="020B0604030504040204" pitchFamily="50" charset="-128"/>
                <a:ea typeface="メイリオ" panose="020B0604030504040204" pitchFamily="50" charset="-128"/>
              </a:rPr>
              <a:t>提案①</a:t>
            </a:r>
            <a:endParaRPr kumimoji="1" lang="en-US" altLang="ja-JP" sz="2000" b="1"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680BFFA4-A464-4FAA-BC5F-FA5D1FE0AFA3}"/>
              </a:ext>
            </a:extLst>
          </p:cNvPr>
          <p:cNvSpPr txBox="1"/>
          <p:nvPr/>
        </p:nvSpPr>
        <p:spPr>
          <a:xfrm>
            <a:off x="1548935" y="4170259"/>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67ED43FA-0D7F-4CFE-8001-E5A6D1A99F08}"/>
              </a:ext>
            </a:extLst>
          </p:cNvPr>
          <p:cNvSpPr txBox="1"/>
          <p:nvPr/>
        </p:nvSpPr>
        <p:spPr>
          <a:xfrm>
            <a:off x="4640651" y="4170259"/>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
        <p:nvSpPr>
          <p:cNvPr id="36" name="テキスト ボックス 35">
            <a:extLst>
              <a:ext uri="{FF2B5EF4-FFF2-40B4-BE49-F238E27FC236}">
                <a16:creationId xmlns:a16="http://schemas.microsoft.com/office/drawing/2014/main" id="{D54F2ABA-FC97-4300-AC53-B3078FC6AED2}"/>
              </a:ext>
            </a:extLst>
          </p:cNvPr>
          <p:cNvSpPr txBox="1"/>
          <p:nvPr/>
        </p:nvSpPr>
        <p:spPr>
          <a:xfrm>
            <a:off x="8331384" y="4170259"/>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266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dirty="0"/>
              <a:t>顧客が価値を体験するストーリーを可視化する必要性を知る</a:t>
            </a:r>
            <a:endParaRPr lang="en-US" altLang="ja-JP" dirty="0"/>
          </a:p>
          <a:p>
            <a:pPr marL="514350" indent="-514350">
              <a:buAutoNum type="arabicPeriod"/>
            </a:pPr>
            <a:r>
              <a:rPr lang="ja-JP" altLang="en-US" dirty="0"/>
              <a:t>実際にプロダクト価値を体験するストーリーを可視化する</a:t>
            </a:r>
            <a:endParaRPr lang="en-US" altLang="ja-JP" dirty="0"/>
          </a:p>
          <a:p>
            <a:pPr marL="800100" lvl="1" indent="-514350">
              <a:buAutoNum type="arabicPeriod"/>
            </a:pPr>
            <a:r>
              <a:rPr lang="ja-JP" altLang="en-US" dirty="0"/>
              <a:t>顧客の実体を可視化する</a:t>
            </a:r>
            <a:endParaRPr lang="en-US" altLang="ja-JP" dirty="0"/>
          </a:p>
          <a:p>
            <a:pPr marL="800100" lvl="1" indent="-514350">
              <a:buAutoNum type="arabicPeriod"/>
            </a:pPr>
            <a:r>
              <a:rPr lang="ja-JP" altLang="en-US" dirty="0"/>
              <a:t>顧客のストーリーをシミュレーションする</a:t>
            </a:r>
            <a:endParaRPr lang="en-US" altLang="ja-JP" dirty="0"/>
          </a:p>
          <a:p>
            <a:pPr marL="800100" lvl="1" indent="-514350">
              <a:buAutoNum type="arabicPeriod"/>
            </a:pPr>
            <a:r>
              <a:rPr lang="ja-JP" altLang="en-US" dirty="0"/>
              <a:t>シミュレーション結果を反映する</a:t>
            </a:r>
            <a:endParaRPr lang="en-US" altLang="ja-JP" dirty="0"/>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30 min</a:t>
            </a:r>
            <a:endParaRPr kumimoji="1" lang="ja-JP" altLang="en-US" sz="2400" dirty="0" err="1">
              <a:solidFill>
                <a:schemeClr val="tx1"/>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30 min</a:t>
            </a:r>
            <a:endParaRPr kumimoji="1" lang="ja-JP" altLang="en-US" sz="2400" dirty="0" err="1">
              <a:solidFill>
                <a:schemeClr val="tx1"/>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70 min</a:t>
            </a:r>
            <a:endParaRPr kumimoji="1" lang="ja-JP" altLang="en-US" sz="2400" dirty="0" err="1">
              <a:solidFill>
                <a:schemeClr val="tx1"/>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20 min</a:t>
            </a:r>
            <a:endParaRPr kumimoji="1" lang="ja-JP" altLang="en-US" sz="2400" dirty="0" err="1">
              <a:solidFill>
                <a:schemeClr val="tx1"/>
              </a:solidFill>
            </a:endParaRPr>
          </a:p>
        </p:txBody>
      </p:sp>
    </p:spTree>
    <p:extLst>
      <p:ext uri="{BB962C8B-B14F-4D97-AF65-F5344CB8AC3E}">
        <p14:creationId xmlns:p14="http://schemas.microsoft.com/office/powerpoint/2010/main" val="366380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40</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ストーリーを作成してからシミュレーションを実施します。</a:t>
            </a:r>
            <a:endParaRPr kumimoji="1" lang="en-US" altLang="ja-JP" sz="2800" b="1" dirty="0">
              <a:latin typeface="メイリオ" panose="020B0604030504040204" pitchFamily="50" charset="-128"/>
              <a:ea typeface="メイリオ" panose="020B0604030504040204" pitchFamily="50" charset="-128"/>
            </a:endParaRPr>
          </a:p>
        </p:txBody>
      </p:sp>
      <p:pic>
        <p:nvPicPr>
          <p:cNvPr id="9" name="Picture 2">
            <a:extLst>
              <a:ext uri="{FF2B5EF4-FFF2-40B4-BE49-F238E27FC236}">
                <a16:creationId xmlns:a16="http://schemas.microsoft.com/office/drawing/2014/main" id="{360DC666-D670-455B-BA0B-D7534F122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84" y="2586144"/>
            <a:ext cx="3363243" cy="3363243"/>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7E37AED2-D6AD-4090-A990-C9D79099C179}"/>
              </a:ext>
            </a:extLst>
          </p:cNvPr>
          <p:cNvSpPr/>
          <p:nvPr/>
        </p:nvSpPr>
        <p:spPr>
          <a:xfrm>
            <a:off x="4479403" y="2586145"/>
            <a:ext cx="2882096"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6A5211E3-A01F-410A-8A51-2ACB9AAEBEC8}"/>
              </a:ext>
            </a:extLst>
          </p:cNvPr>
          <p:cNvSpPr txBox="1"/>
          <p:nvPr/>
        </p:nvSpPr>
        <p:spPr>
          <a:xfrm>
            <a:off x="4622720" y="2779781"/>
            <a:ext cx="257673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ストーリーを作成する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C0D6BCF6-ED2A-4FB1-919C-D3376F99BEE6}"/>
              </a:ext>
            </a:extLst>
          </p:cNvPr>
          <p:cNvSpPr/>
          <p:nvPr/>
        </p:nvSpPr>
        <p:spPr>
          <a:xfrm>
            <a:off x="7812242" y="2586145"/>
            <a:ext cx="3021661" cy="1314524"/>
          </a:xfrm>
          <a:prstGeom prst="roundRect">
            <a:avLst>
              <a:gd name="adj" fmla="val 841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5" name="テキスト ボックス 14">
            <a:extLst>
              <a:ext uri="{FF2B5EF4-FFF2-40B4-BE49-F238E27FC236}">
                <a16:creationId xmlns:a16="http://schemas.microsoft.com/office/drawing/2014/main" id="{4CE00EB0-18DD-4DE5-B62C-EDECBDAA3D2E}"/>
              </a:ext>
            </a:extLst>
          </p:cNvPr>
          <p:cNvSpPr txBox="1"/>
          <p:nvPr/>
        </p:nvSpPr>
        <p:spPr>
          <a:xfrm>
            <a:off x="7955560" y="2779781"/>
            <a:ext cx="2878343"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顧客役 </a:t>
            </a:r>
            <a:r>
              <a:rPr kumimoji="1" lang="en-US" altLang="ja-JP" sz="2000" b="1" dirty="0">
                <a:latin typeface="メイリオ" panose="020B0604030504040204" pitchFamily="50" charset="-128"/>
                <a:ea typeface="メイリオ" panose="020B0604030504040204" pitchFamily="50" charset="-128"/>
              </a:rPr>
              <a:t>: 15min</a:t>
            </a:r>
          </a:p>
          <a:p>
            <a:r>
              <a:rPr kumimoji="1" lang="ja-JP" altLang="en-US" sz="2000" dirty="0">
                <a:latin typeface="メイリオ" panose="020B0604030504040204" pitchFamily="50" charset="-128"/>
                <a:ea typeface="メイリオ" panose="020B0604030504040204" pitchFamily="50" charset="-128"/>
              </a:rPr>
              <a:t>不満</a:t>
            </a:r>
            <a:r>
              <a:rPr kumimoji="1" lang="en-US" altLang="ja-JP" sz="2000" dirty="0">
                <a:latin typeface="メイリオ" panose="020B0604030504040204" pitchFamily="50" charset="-128"/>
                <a:ea typeface="メイリオ" panose="020B0604030504040204" pitchFamily="50" charset="-128"/>
              </a:rPr>
              <a:t> / </a:t>
            </a:r>
            <a:r>
              <a:rPr kumimoji="1" lang="ja-JP" altLang="en-US" sz="2000" dirty="0">
                <a:latin typeface="メイリオ" panose="020B0604030504040204" pitchFamily="50" charset="-128"/>
                <a:ea typeface="メイリオ" panose="020B0604030504040204" pitchFamily="50" charset="-128"/>
              </a:rPr>
              <a:t>ニーズを作成する</a:t>
            </a:r>
            <a:endParaRPr kumimoji="1" lang="en-US" altLang="ja-JP" sz="2000" dirty="0">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52F4BCC7-8555-4680-90BC-A3B8DD9A6563}"/>
              </a:ext>
            </a:extLst>
          </p:cNvPr>
          <p:cNvSpPr/>
          <p:nvPr/>
        </p:nvSpPr>
        <p:spPr>
          <a:xfrm>
            <a:off x="4479403" y="4608554"/>
            <a:ext cx="6354500" cy="1244053"/>
          </a:xfrm>
          <a:prstGeom prst="roundRect">
            <a:avLst>
              <a:gd name="adj" fmla="val 8417"/>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テキスト ボックス 16">
            <a:extLst>
              <a:ext uri="{FF2B5EF4-FFF2-40B4-BE49-F238E27FC236}">
                <a16:creationId xmlns:a16="http://schemas.microsoft.com/office/drawing/2014/main" id="{3455CB25-30F4-4F95-9028-3C985EDADA66}"/>
              </a:ext>
            </a:extLst>
          </p:cNvPr>
          <p:cNvSpPr txBox="1"/>
          <p:nvPr/>
        </p:nvSpPr>
        <p:spPr>
          <a:xfrm>
            <a:off x="4622720" y="4876637"/>
            <a:ext cx="6049138" cy="707886"/>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提案役・顧客役 </a:t>
            </a:r>
            <a:r>
              <a:rPr kumimoji="1" lang="en-US" altLang="ja-JP" sz="2000" b="1" dirty="0">
                <a:latin typeface="メイリオ" panose="020B0604030504040204" pitchFamily="50" charset="-128"/>
                <a:ea typeface="メイリオ" panose="020B0604030504040204" pitchFamily="50" charset="-128"/>
              </a:rPr>
              <a:t>: 30min</a:t>
            </a:r>
          </a:p>
          <a:p>
            <a:r>
              <a:rPr kumimoji="1" lang="ja-JP" altLang="en-US" sz="2000" dirty="0">
                <a:latin typeface="メイリオ" panose="020B0604030504040204" pitchFamily="50" charset="-128"/>
                <a:ea typeface="メイリオ" panose="020B0604030504040204" pitchFamily="50" charset="-128"/>
              </a:rPr>
              <a:t>ストーリーのシミュレーションを行う</a:t>
            </a:r>
            <a:endParaRPr kumimoji="1" lang="en-US" altLang="ja-JP" sz="2000" dirty="0">
              <a:latin typeface="メイリオ" panose="020B0604030504040204" pitchFamily="50" charset="-128"/>
              <a:ea typeface="メイリオ" panose="020B0604030504040204" pitchFamily="50" charset="-128"/>
            </a:endParaRPr>
          </a:p>
        </p:txBody>
      </p:sp>
      <p:sp>
        <p:nvSpPr>
          <p:cNvPr id="5" name="矢印: 下 4">
            <a:extLst>
              <a:ext uri="{FF2B5EF4-FFF2-40B4-BE49-F238E27FC236}">
                <a16:creationId xmlns:a16="http://schemas.microsoft.com/office/drawing/2014/main" id="{99CD572D-CA8A-44FD-B677-5D30365487AE}"/>
              </a:ext>
            </a:extLst>
          </p:cNvPr>
          <p:cNvSpPr/>
          <p:nvPr/>
        </p:nvSpPr>
        <p:spPr>
          <a:xfrm>
            <a:off x="5706319"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9" name="矢印: 下 18">
            <a:extLst>
              <a:ext uri="{FF2B5EF4-FFF2-40B4-BE49-F238E27FC236}">
                <a16:creationId xmlns:a16="http://schemas.microsoft.com/office/drawing/2014/main" id="{E760A0FB-A80B-47D8-909A-35D7C9D36791}"/>
              </a:ext>
            </a:extLst>
          </p:cNvPr>
          <p:cNvSpPr/>
          <p:nvPr/>
        </p:nvSpPr>
        <p:spPr>
          <a:xfrm>
            <a:off x="8929200" y="3900668"/>
            <a:ext cx="729205" cy="707886"/>
          </a:xfrm>
          <a:prstGeom prst="down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305846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0F20200-DDE3-4A82-AE64-A99447DE88AD}"/>
              </a:ext>
            </a:extLst>
          </p:cNvPr>
          <p:cNvPicPr>
            <a:picLocks noChangeAspect="1"/>
          </p:cNvPicPr>
          <p:nvPr/>
        </p:nvPicPr>
        <p:blipFill>
          <a:blip r:embed="rId2"/>
          <a:stretch>
            <a:fillRect/>
          </a:stretch>
        </p:blipFill>
        <p:spPr>
          <a:xfrm>
            <a:off x="519601" y="4197495"/>
            <a:ext cx="6112694" cy="810623"/>
          </a:xfrm>
          <a:prstGeom prst="rect">
            <a:avLst/>
          </a:prstGeom>
        </p:spPr>
      </p:pic>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41</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2246769"/>
          </a:xfrm>
          <a:prstGeom prst="rect">
            <a:avLst/>
          </a:prstGeom>
          <a:noFill/>
        </p:spPr>
        <p:txBody>
          <a:bodyPr wrap="square" lIns="0" rIns="0"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提案役は作成したストーリーに沿って提案を進めてください。</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顧客役は不満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ニーズが解消できたと感じたら理由をポストイットに書いて貼ってください。</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顧客役は、解決された不満・ニーズの点数を合計し合格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提案役の「お願い」を受け入れるかどうか回答してください。</a:t>
            </a:r>
            <a:endParaRPr kumimoji="1" lang="en-US" altLang="ja-JP" sz="2800" dirty="0">
              <a:latin typeface="メイリオ" panose="020B0604030504040204" pitchFamily="50" charset="-128"/>
              <a:ea typeface="メイリオ" panose="020B0604030504040204" pitchFamily="50" charset="-128"/>
            </a:endParaRPr>
          </a:p>
        </p:txBody>
      </p:sp>
      <p:pic>
        <p:nvPicPr>
          <p:cNvPr id="20" name="グラフィックス 19" descr="ストップウォッチ 単色塗りつぶし">
            <a:extLst>
              <a:ext uri="{FF2B5EF4-FFF2-40B4-BE49-F238E27FC236}">
                <a16:creationId xmlns:a16="http://schemas.microsoft.com/office/drawing/2014/main" id="{A3A07D14-12CE-4EA9-BB20-72CCFF027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2308" y="52492"/>
            <a:ext cx="892071" cy="892071"/>
          </a:xfrm>
          <a:prstGeom prst="rect">
            <a:avLst/>
          </a:prstGeom>
        </p:spPr>
      </p:pic>
      <p:sp>
        <p:nvSpPr>
          <p:cNvPr id="21" name="テキスト ボックス 20">
            <a:extLst>
              <a:ext uri="{FF2B5EF4-FFF2-40B4-BE49-F238E27FC236}">
                <a16:creationId xmlns:a16="http://schemas.microsoft.com/office/drawing/2014/main" id="{3BC7A897-7420-457C-9762-9CC3AEEFFCB7}"/>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13" name="図 12">
            <a:extLst>
              <a:ext uri="{FF2B5EF4-FFF2-40B4-BE49-F238E27FC236}">
                <a16:creationId xmlns:a16="http://schemas.microsoft.com/office/drawing/2014/main" id="{D255CD95-5F2B-4515-B448-4026597B1E7A}"/>
              </a:ext>
            </a:extLst>
          </p:cNvPr>
          <p:cNvPicPr>
            <a:picLocks noChangeAspect="1"/>
          </p:cNvPicPr>
          <p:nvPr/>
        </p:nvPicPr>
        <p:blipFill>
          <a:blip r:embed="rId5"/>
          <a:stretch>
            <a:fillRect/>
          </a:stretch>
        </p:blipFill>
        <p:spPr>
          <a:xfrm>
            <a:off x="7211027" y="4115760"/>
            <a:ext cx="4689047" cy="971823"/>
          </a:xfrm>
          <a:prstGeom prst="rect">
            <a:avLst/>
          </a:prstGeom>
        </p:spPr>
      </p:pic>
      <p:sp>
        <p:nvSpPr>
          <p:cNvPr id="14" name="矢印: 右 13">
            <a:extLst>
              <a:ext uri="{FF2B5EF4-FFF2-40B4-BE49-F238E27FC236}">
                <a16:creationId xmlns:a16="http://schemas.microsoft.com/office/drawing/2014/main" id="{97B011E7-0047-487E-80FE-E0F22C1D5EA1}"/>
              </a:ext>
            </a:extLst>
          </p:cNvPr>
          <p:cNvSpPr/>
          <p:nvPr/>
        </p:nvSpPr>
        <p:spPr>
          <a:xfrm>
            <a:off x="6817489" y="4352081"/>
            <a:ext cx="532435" cy="381965"/>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BBBD1F5A-04B7-41ED-B2C9-7930009EAC20}"/>
              </a:ext>
            </a:extLst>
          </p:cNvPr>
          <p:cNvSpPr txBox="1"/>
          <p:nvPr/>
        </p:nvSpPr>
        <p:spPr>
          <a:xfrm>
            <a:off x="555584" y="5463247"/>
            <a:ext cx="11262167" cy="523220"/>
          </a:xfrm>
          <a:prstGeom prst="rect">
            <a:avLst/>
          </a:prstGeom>
          <a:noFill/>
        </p:spPr>
        <p:txBody>
          <a:bodyPr wrap="square" lIns="0" rIns="0"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書記役は顧客役からの質問と提案役の回答を書き起こしてください。</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7530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42</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2755080"/>
            <a:ext cx="11262167" cy="3108543"/>
          </a:xfrm>
          <a:prstGeom prst="rect">
            <a:avLst/>
          </a:prstGeom>
          <a:noFill/>
        </p:spPr>
        <p:txBody>
          <a:bodyPr wrap="square" lIns="0" rIns="0" rtlCol="0">
            <a:spAutoFit/>
          </a:bodyPr>
          <a:lstStyle/>
          <a:p>
            <a:r>
              <a:rPr kumimoji="1" lang="ja-JP" altLang="en-US" sz="2800" dirty="0">
                <a:latin typeface="メイリオ" panose="020B0604030504040204" pitchFamily="50" charset="-128"/>
                <a:ea typeface="メイリオ" panose="020B0604030504040204" pitchFamily="50" charset="-128"/>
              </a:rPr>
              <a:t>シミュレーションの例</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提案役</a:t>
            </a:r>
            <a:r>
              <a:rPr kumimoji="1" lang="en-US" altLang="ja-JP" sz="2800" dirty="0">
                <a:latin typeface="メイリオ" panose="020B0604030504040204" pitchFamily="50" charset="-128"/>
                <a:ea typeface="メイリオ" panose="020B0604030504040204" pitchFamily="50" charset="-128"/>
              </a:rPr>
              <a:t> : ( </a:t>
            </a:r>
            <a:r>
              <a:rPr kumimoji="1" lang="ja-JP" altLang="en-US" sz="2800" dirty="0">
                <a:latin typeface="メイリオ" panose="020B0604030504040204" pitchFamily="50" charset="-128"/>
                <a:ea typeface="メイリオ" panose="020B0604030504040204" pitchFamily="50" charset="-128"/>
              </a:rPr>
              <a:t>対象に話しかける感じで</a:t>
            </a:r>
            <a:r>
              <a:rPr kumimoji="1" lang="en-US" altLang="ja-JP" sz="2800" dirty="0">
                <a:latin typeface="メイリオ" panose="020B0604030504040204" pitchFamily="50" charset="-128"/>
                <a:ea typeface="メイリオ" panose="020B0604030504040204" pitchFamily="50" charset="-128"/>
              </a:rPr>
              <a:t> ) </a:t>
            </a:r>
            <a:r>
              <a:rPr kumimoji="1" lang="ja-JP" altLang="en-US" sz="2800" dirty="0">
                <a:latin typeface="メイリオ" panose="020B0604030504040204" pitchFamily="50" charset="-128"/>
                <a:ea typeface="メイリオ" panose="020B0604030504040204" pitchFamily="50" charset="-128"/>
              </a:rPr>
              <a:t>お時間よろしいでしょうか </a:t>
            </a:r>
            <a:r>
              <a:rPr kumimoji="1" lang="en-US" altLang="ja-JP" sz="2800" dirty="0">
                <a:latin typeface="メイリオ" panose="020B0604030504040204" pitchFamily="50" charset="-128"/>
                <a:ea typeface="メイリオ" panose="020B0604030504040204" pitchFamily="50" charset="-128"/>
              </a:rPr>
              <a:t>?</a:t>
            </a: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顧客役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はい</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b="1" dirty="0">
                <a:solidFill>
                  <a:srgbClr val="FFC000"/>
                </a:solidFill>
                <a:latin typeface="メイリオ" panose="020B0604030504040204" pitchFamily="50" charset="-128"/>
                <a:ea typeface="メイリオ" panose="020B0604030504040204" pitchFamily="50" charset="-128"/>
              </a:rPr>
              <a:t>提案役 </a:t>
            </a:r>
            <a:r>
              <a:rPr kumimoji="1" lang="en-US" altLang="ja-JP" sz="2800" b="1" dirty="0">
                <a:solidFill>
                  <a:srgbClr val="FFC000"/>
                </a:solidFill>
                <a:latin typeface="メイリオ" panose="020B0604030504040204" pitchFamily="50" charset="-128"/>
                <a:ea typeface="メイリオ" panose="020B0604030504040204" pitchFamily="50" charset="-128"/>
              </a:rPr>
              <a:t>: </a:t>
            </a:r>
            <a:r>
              <a:rPr kumimoji="1" lang="ja-JP" altLang="en-US" sz="2800" b="1" dirty="0">
                <a:solidFill>
                  <a:srgbClr val="FFC000"/>
                </a:solidFill>
                <a:latin typeface="メイリオ" panose="020B0604030504040204" pitchFamily="50" charset="-128"/>
                <a:ea typeface="メイリオ" panose="020B0604030504040204" pitchFamily="50" charset="-128"/>
              </a:rPr>
              <a:t>今、服を買うためにどんな基準で買っていますか </a:t>
            </a:r>
            <a:r>
              <a:rPr kumimoji="1" lang="en-US" altLang="ja-JP" sz="2800" b="1" dirty="0">
                <a:solidFill>
                  <a:srgbClr val="FFC000"/>
                </a:solidFill>
                <a:latin typeface="メイリオ" panose="020B0604030504040204" pitchFamily="50" charset="-128"/>
                <a:ea typeface="メイリオ" panose="020B0604030504040204" pitchFamily="50" charset="-128"/>
              </a:rPr>
              <a:t>? </a:t>
            </a: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顧客役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自信がないので、友達に相談したりしています。</a:t>
            </a:r>
            <a:endParaRPr kumimoji="1" lang="en-US" altLang="ja-JP" sz="2800" dirty="0">
              <a:latin typeface="メイリオ" panose="020B0604030504040204" pitchFamily="50" charset="-128"/>
              <a:ea typeface="メイリオ" panose="020B0604030504040204" pitchFamily="50" charset="-128"/>
            </a:endParaRPr>
          </a:p>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提案役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そうですよね。現在検討しているサービスでは・・・</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　　　　　 友達に相談するより、○○です。</a:t>
            </a:r>
            <a:endParaRPr kumimoji="1" lang="en-US" altLang="ja-JP" sz="2800" dirty="0">
              <a:latin typeface="メイリオ" panose="020B0604030504040204" pitchFamily="50" charset="-128"/>
              <a:ea typeface="メイリオ" panose="020B0604030504040204" pitchFamily="50" charset="-128"/>
            </a:endParaRPr>
          </a:p>
        </p:txBody>
      </p:sp>
      <p:sp>
        <p:nvSpPr>
          <p:cNvPr id="13" name="四角形: メモ 12">
            <a:extLst>
              <a:ext uri="{FF2B5EF4-FFF2-40B4-BE49-F238E27FC236}">
                <a16:creationId xmlns:a16="http://schemas.microsoft.com/office/drawing/2014/main" id="{C7902700-816B-4349-97ED-59748AB05CD7}"/>
              </a:ext>
            </a:extLst>
          </p:cNvPr>
          <p:cNvSpPr/>
          <p:nvPr/>
        </p:nvSpPr>
        <p:spPr>
          <a:xfrm>
            <a:off x="350942" y="1141705"/>
            <a:ext cx="1423686" cy="1192193"/>
          </a:xfrm>
          <a:prstGeom prst="foldedCorner">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状況を確認</a:t>
            </a:r>
          </a:p>
        </p:txBody>
      </p:sp>
      <p:sp>
        <p:nvSpPr>
          <p:cNvPr id="14" name="四角形: メモ 13">
            <a:extLst>
              <a:ext uri="{FF2B5EF4-FFF2-40B4-BE49-F238E27FC236}">
                <a16:creationId xmlns:a16="http://schemas.microsoft.com/office/drawing/2014/main" id="{C3403AD8-1779-447A-B98E-DBD727FD22E1}"/>
              </a:ext>
            </a:extLst>
          </p:cNvPr>
          <p:cNvSpPr/>
          <p:nvPr/>
        </p:nvSpPr>
        <p:spPr>
          <a:xfrm>
            <a:off x="1894547" y="1141705"/>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提案の説明</a:t>
            </a:r>
          </a:p>
        </p:txBody>
      </p:sp>
      <p:sp>
        <p:nvSpPr>
          <p:cNvPr id="16" name="四角形: メモ 15">
            <a:extLst>
              <a:ext uri="{FF2B5EF4-FFF2-40B4-BE49-F238E27FC236}">
                <a16:creationId xmlns:a16="http://schemas.microsoft.com/office/drawing/2014/main" id="{81C915DC-5CA9-44C8-8FB4-E82AFF4FF447}"/>
              </a:ext>
            </a:extLst>
          </p:cNvPr>
          <p:cNvSpPr/>
          <p:nvPr/>
        </p:nvSpPr>
        <p:spPr>
          <a:xfrm>
            <a:off x="3438152" y="1141705"/>
            <a:ext cx="1423686" cy="1192193"/>
          </a:xfrm>
          <a:prstGeom prst="folded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優位性を説明した</a:t>
            </a:r>
          </a:p>
        </p:txBody>
      </p:sp>
      <p:sp>
        <p:nvSpPr>
          <p:cNvPr id="17" name="四角形: メモ 16">
            <a:extLst>
              <a:ext uri="{FF2B5EF4-FFF2-40B4-BE49-F238E27FC236}">
                <a16:creationId xmlns:a16="http://schemas.microsoft.com/office/drawing/2014/main" id="{B2C37519-BB59-4DCD-8FA9-3AA0E0279E2D}"/>
              </a:ext>
            </a:extLst>
          </p:cNvPr>
          <p:cNvSpPr/>
          <p:nvPr/>
        </p:nvSpPr>
        <p:spPr>
          <a:xfrm>
            <a:off x="5021959" y="1141705"/>
            <a:ext cx="1423686" cy="1192193"/>
          </a:xfrm>
          <a:prstGeom prst="folded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手順 </a:t>
            </a:r>
            <a:r>
              <a:rPr kumimoji="1" lang="en-US" altLang="ja-JP" dirty="0">
                <a:solidFill>
                  <a:schemeClr val="tx1"/>
                </a:solidFill>
                <a:latin typeface="メイリオ" panose="020B0604030504040204" pitchFamily="50" charset="-128"/>
                <a:ea typeface="メイリオ" panose="020B0604030504040204" pitchFamily="50" charset="-128"/>
              </a:rPr>
              <a:t>1</a:t>
            </a:r>
            <a:r>
              <a:rPr kumimoji="1" lang="ja-JP" altLang="en-US" dirty="0">
                <a:solidFill>
                  <a:schemeClr val="tx1"/>
                </a:solidFill>
                <a:latin typeface="メイリオ" panose="020B0604030504040204" pitchFamily="50" charset="-128"/>
                <a:ea typeface="メイリオ" panose="020B0604030504040204" pitchFamily="50" charset="-128"/>
              </a:rPr>
              <a:t> 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説明した</a:t>
            </a:r>
          </a:p>
        </p:txBody>
      </p:sp>
      <p:sp>
        <p:nvSpPr>
          <p:cNvPr id="18" name="四角形: メモ 17">
            <a:extLst>
              <a:ext uri="{FF2B5EF4-FFF2-40B4-BE49-F238E27FC236}">
                <a16:creationId xmlns:a16="http://schemas.microsoft.com/office/drawing/2014/main" id="{4730C3E0-C49D-4295-A38A-C1F400878967}"/>
              </a:ext>
            </a:extLst>
          </p:cNvPr>
          <p:cNvSpPr/>
          <p:nvPr/>
        </p:nvSpPr>
        <p:spPr>
          <a:xfrm>
            <a:off x="7110566" y="1141705"/>
            <a:ext cx="1423686" cy="1192193"/>
          </a:xfrm>
          <a:prstGeom prst="folded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手順 </a:t>
            </a:r>
            <a:r>
              <a:rPr kumimoji="1" lang="en-US" altLang="ja-JP" dirty="0">
                <a:solidFill>
                  <a:schemeClr val="tx1"/>
                </a:solidFill>
                <a:latin typeface="メイリオ" panose="020B0604030504040204" pitchFamily="50" charset="-128"/>
                <a:ea typeface="メイリオ" panose="020B0604030504040204" pitchFamily="50" charset="-128"/>
              </a:rPr>
              <a:t>N </a:t>
            </a:r>
            <a:r>
              <a:rPr kumimoji="1" lang="ja-JP" altLang="en-US" dirty="0">
                <a:solidFill>
                  <a:schemeClr val="tx1"/>
                </a:solidFill>
                <a:latin typeface="メイリオ" panose="020B0604030504040204" pitchFamily="50" charset="-128"/>
                <a:ea typeface="メイリオ" panose="020B0604030504040204" pitchFamily="50" charset="-128"/>
              </a:rPr>
              <a:t>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説明した</a:t>
            </a:r>
          </a:p>
        </p:txBody>
      </p:sp>
      <p:sp>
        <p:nvSpPr>
          <p:cNvPr id="19" name="四角形: メモ 18">
            <a:extLst>
              <a:ext uri="{FF2B5EF4-FFF2-40B4-BE49-F238E27FC236}">
                <a16:creationId xmlns:a16="http://schemas.microsoft.com/office/drawing/2014/main" id="{19D6AA20-B3D8-4929-8515-D97DF3200EE5}"/>
              </a:ext>
            </a:extLst>
          </p:cNvPr>
          <p:cNvSpPr/>
          <p:nvPr/>
        </p:nvSpPr>
        <p:spPr>
          <a:xfrm>
            <a:off x="10473172" y="1141705"/>
            <a:ext cx="1603081" cy="1192193"/>
          </a:xfrm>
          <a:prstGeom prst="foldedCorne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dirty="0">
                <a:solidFill>
                  <a:schemeClr val="tx1"/>
                </a:solidFill>
                <a:latin typeface="メイリオ" panose="020B0604030504040204" pitchFamily="50" charset="-128"/>
                <a:ea typeface="メイリオ" panose="020B0604030504040204" pitchFamily="50" charset="-128"/>
              </a:rPr>
              <a:t>β</a:t>
            </a:r>
            <a:r>
              <a:rPr kumimoji="1" lang="ja-JP" altLang="en-US" dirty="0">
                <a:solidFill>
                  <a:schemeClr val="tx1"/>
                </a:solidFill>
                <a:latin typeface="メイリオ" panose="020B0604030504040204" pitchFamily="50" charset="-128"/>
                <a:ea typeface="メイリオ" panose="020B0604030504040204" pitchFamily="50" charset="-128"/>
              </a:rPr>
              <a:t>版登録を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お願いした</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12662492-E6F3-453B-9CF7-06BB38B5A334}"/>
              </a:ext>
            </a:extLst>
          </p:cNvPr>
          <p:cNvSpPr txBox="1"/>
          <p:nvPr/>
        </p:nvSpPr>
        <p:spPr>
          <a:xfrm>
            <a:off x="6470984" y="1553135"/>
            <a:ext cx="1423686" cy="369332"/>
          </a:xfrm>
          <a:prstGeom prst="rect">
            <a:avLst/>
          </a:prstGeom>
          <a:noFill/>
        </p:spPr>
        <p:txBody>
          <a:bodyPr wrap="square" lIns="0" rIns="0" rtlCol="0">
            <a:spAutoFit/>
          </a:bodyPr>
          <a:lstStyle/>
          <a:p>
            <a:pPr algn="l"/>
            <a:r>
              <a:rPr kumimoji="1" lang="ja-JP" altLang="en-US" dirty="0"/>
              <a:t>・・・</a:t>
            </a:r>
          </a:p>
        </p:txBody>
      </p:sp>
      <p:sp>
        <p:nvSpPr>
          <p:cNvPr id="24" name="四角形: メモ 23">
            <a:extLst>
              <a:ext uri="{FF2B5EF4-FFF2-40B4-BE49-F238E27FC236}">
                <a16:creationId xmlns:a16="http://schemas.microsoft.com/office/drawing/2014/main" id="{82454665-1937-4B90-AFC0-4C1748FB1FDB}"/>
              </a:ext>
            </a:extLst>
          </p:cNvPr>
          <p:cNvSpPr/>
          <p:nvPr/>
        </p:nvSpPr>
        <p:spPr>
          <a:xfrm>
            <a:off x="8848541" y="1141705"/>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値段を説明した</a:t>
            </a:r>
          </a:p>
        </p:txBody>
      </p:sp>
    </p:spTree>
    <p:extLst>
      <p:ext uri="{BB962C8B-B14F-4D97-AF65-F5344CB8AC3E}">
        <p14:creationId xmlns:p14="http://schemas.microsoft.com/office/powerpoint/2010/main" val="164629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43</a:t>
            </a:fld>
            <a:endParaRPr lang="en-US"/>
          </a:p>
        </p:txBody>
      </p:sp>
      <p:sp>
        <p:nvSpPr>
          <p:cNvPr id="21" name="テキスト ボックス 20">
            <a:extLst>
              <a:ext uri="{FF2B5EF4-FFF2-40B4-BE49-F238E27FC236}">
                <a16:creationId xmlns:a16="http://schemas.microsoft.com/office/drawing/2014/main" id="{2C89A86B-223A-4F99-92AD-5449C6522913}"/>
              </a:ext>
            </a:extLst>
          </p:cNvPr>
          <p:cNvSpPr txBox="1"/>
          <p:nvPr/>
        </p:nvSpPr>
        <p:spPr>
          <a:xfrm>
            <a:off x="555584" y="1394753"/>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顧客役は点数を伝え、提案役にフィードバックを行ってください</a:t>
            </a:r>
            <a:endParaRPr kumimoji="1" lang="en-US" altLang="ja-JP" sz="2800" b="1" dirty="0">
              <a:latin typeface="メイリオ" panose="020B0604030504040204" pitchFamily="50" charset="-128"/>
              <a:ea typeface="メイリオ" panose="020B0604030504040204" pitchFamily="50" charset="-128"/>
            </a:endParaRPr>
          </a:p>
        </p:txBody>
      </p:sp>
      <p:pic>
        <p:nvPicPr>
          <p:cNvPr id="8" name="グラフィックス 7" descr="ストップウォッチ 単色塗りつぶし">
            <a:extLst>
              <a:ext uri="{FF2B5EF4-FFF2-40B4-BE49-F238E27FC236}">
                <a16:creationId xmlns:a16="http://schemas.microsoft.com/office/drawing/2014/main" id="{60DB259F-BF0B-412E-8708-41E243E57E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10" name="テキスト ボックス 9">
            <a:extLst>
              <a:ext uri="{FF2B5EF4-FFF2-40B4-BE49-F238E27FC236}">
                <a16:creationId xmlns:a16="http://schemas.microsoft.com/office/drawing/2014/main" id="{8435403F-C418-40E5-A60C-37146DF8BE76}"/>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四角形: 角を丸くする 10">
            <a:extLst>
              <a:ext uri="{FF2B5EF4-FFF2-40B4-BE49-F238E27FC236}">
                <a16:creationId xmlns:a16="http://schemas.microsoft.com/office/drawing/2014/main" id="{45A17638-5BFC-4746-BC15-C0B6873BFD70}"/>
              </a:ext>
            </a:extLst>
          </p:cNvPr>
          <p:cNvSpPr/>
          <p:nvPr/>
        </p:nvSpPr>
        <p:spPr>
          <a:xfrm>
            <a:off x="1088836" y="2345861"/>
            <a:ext cx="5139159" cy="1779497"/>
          </a:xfrm>
          <a:prstGeom prst="roundRect">
            <a:avLst>
              <a:gd name="adj" fmla="val 821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2" name="四角形: 角を丸くする 11">
            <a:extLst>
              <a:ext uri="{FF2B5EF4-FFF2-40B4-BE49-F238E27FC236}">
                <a16:creationId xmlns:a16="http://schemas.microsoft.com/office/drawing/2014/main" id="{583DF07A-8B6C-4C22-B2B1-D09A5581C459}"/>
              </a:ext>
            </a:extLst>
          </p:cNvPr>
          <p:cNvSpPr/>
          <p:nvPr/>
        </p:nvSpPr>
        <p:spPr>
          <a:xfrm>
            <a:off x="6347915" y="2366394"/>
            <a:ext cx="4864913" cy="1779497"/>
          </a:xfrm>
          <a:prstGeom prst="roundRect">
            <a:avLst>
              <a:gd name="adj" fmla="val 560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四角形: メモ 12">
            <a:extLst>
              <a:ext uri="{FF2B5EF4-FFF2-40B4-BE49-F238E27FC236}">
                <a16:creationId xmlns:a16="http://schemas.microsoft.com/office/drawing/2014/main" id="{6E7CA44F-CC60-4533-BEEB-4BE3D4F7115B}"/>
              </a:ext>
            </a:extLst>
          </p:cNvPr>
          <p:cNvSpPr/>
          <p:nvPr/>
        </p:nvSpPr>
        <p:spPr>
          <a:xfrm>
            <a:off x="1331906" y="286728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推薦される服が好みと合わない</a:t>
            </a:r>
          </a:p>
        </p:txBody>
      </p:sp>
      <p:sp>
        <p:nvSpPr>
          <p:cNvPr id="14" name="四角形: メモ 13">
            <a:extLst>
              <a:ext uri="{FF2B5EF4-FFF2-40B4-BE49-F238E27FC236}">
                <a16:creationId xmlns:a16="http://schemas.microsoft.com/office/drawing/2014/main" id="{7C93DBF4-D6E5-4FA4-81FC-32418E692ADB}"/>
              </a:ext>
            </a:extLst>
          </p:cNvPr>
          <p:cNvSpPr/>
          <p:nvPr/>
        </p:nvSpPr>
        <p:spPr>
          <a:xfrm>
            <a:off x="2875511" y="286728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個人情報を登録したくない</a:t>
            </a:r>
          </a:p>
        </p:txBody>
      </p:sp>
      <p:sp>
        <p:nvSpPr>
          <p:cNvPr id="15" name="四角形: メモ 14">
            <a:extLst>
              <a:ext uri="{FF2B5EF4-FFF2-40B4-BE49-F238E27FC236}">
                <a16:creationId xmlns:a16="http://schemas.microsoft.com/office/drawing/2014/main" id="{0095F112-2EC8-4879-93F5-C6B50AE7050B}"/>
              </a:ext>
            </a:extLst>
          </p:cNvPr>
          <p:cNvSpPr/>
          <p:nvPr/>
        </p:nvSpPr>
        <p:spPr>
          <a:xfrm>
            <a:off x="4419116" y="2867284"/>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在庫がないのに表示されている</a:t>
            </a:r>
          </a:p>
        </p:txBody>
      </p:sp>
      <p:sp>
        <p:nvSpPr>
          <p:cNvPr id="16" name="四角形: メモ 15">
            <a:extLst>
              <a:ext uri="{FF2B5EF4-FFF2-40B4-BE49-F238E27FC236}">
                <a16:creationId xmlns:a16="http://schemas.microsoft.com/office/drawing/2014/main" id="{E4CB35E0-EB8E-45BF-A6F6-A875EC3E19EF}"/>
              </a:ext>
            </a:extLst>
          </p:cNvPr>
          <p:cNvSpPr/>
          <p:nvPr/>
        </p:nvSpPr>
        <p:spPr>
          <a:xfrm>
            <a:off x="6559178" y="2883712"/>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服のサイズ感を事前に知りたい</a:t>
            </a:r>
          </a:p>
        </p:txBody>
      </p:sp>
      <p:sp>
        <p:nvSpPr>
          <p:cNvPr id="17" name="四角形: メモ 16">
            <a:extLst>
              <a:ext uri="{FF2B5EF4-FFF2-40B4-BE49-F238E27FC236}">
                <a16:creationId xmlns:a16="http://schemas.microsoft.com/office/drawing/2014/main" id="{C307A7E7-D57C-45C6-BCB9-949B9B77E14C}"/>
              </a:ext>
            </a:extLst>
          </p:cNvPr>
          <p:cNvSpPr/>
          <p:nvPr/>
        </p:nvSpPr>
        <p:spPr>
          <a:xfrm>
            <a:off x="8102783" y="2883712"/>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専門家のアドバイスが欲しい</a:t>
            </a:r>
          </a:p>
        </p:txBody>
      </p:sp>
      <p:sp>
        <p:nvSpPr>
          <p:cNvPr id="18" name="四角形: メモ 17">
            <a:extLst>
              <a:ext uri="{FF2B5EF4-FFF2-40B4-BE49-F238E27FC236}">
                <a16:creationId xmlns:a16="http://schemas.microsoft.com/office/drawing/2014/main" id="{BD1E487B-7C6E-49D7-9D6D-3DFAF2871EDF}"/>
              </a:ext>
            </a:extLst>
          </p:cNvPr>
          <p:cNvSpPr/>
          <p:nvPr/>
        </p:nvSpPr>
        <p:spPr>
          <a:xfrm>
            <a:off x="9646388" y="2883712"/>
            <a:ext cx="1423686" cy="1192193"/>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今の服を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下取りしてほしい</a:t>
            </a:r>
          </a:p>
        </p:txBody>
      </p:sp>
      <p:sp>
        <p:nvSpPr>
          <p:cNvPr id="19" name="テキスト ボックス 18">
            <a:extLst>
              <a:ext uri="{FF2B5EF4-FFF2-40B4-BE49-F238E27FC236}">
                <a16:creationId xmlns:a16="http://schemas.microsoft.com/office/drawing/2014/main" id="{AF1797A1-A863-49EB-A7F4-C051EAA18D5E}"/>
              </a:ext>
            </a:extLst>
          </p:cNvPr>
          <p:cNvSpPr txBox="1"/>
          <p:nvPr/>
        </p:nvSpPr>
        <p:spPr>
          <a:xfrm>
            <a:off x="1331906" y="2402485"/>
            <a:ext cx="954912" cy="400110"/>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不満</a:t>
            </a:r>
            <a:endParaRPr kumimoji="1" lang="en-US" altLang="ja-JP" sz="2000" b="1"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036DCD40-A2BD-47DF-A0FB-6E4B74F20FA4}"/>
              </a:ext>
            </a:extLst>
          </p:cNvPr>
          <p:cNvSpPr txBox="1"/>
          <p:nvPr/>
        </p:nvSpPr>
        <p:spPr>
          <a:xfrm>
            <a:off x="6596772" y="2402485"/>
            <a:ext cx="954912" cy="400110"/>
          </a:xfrm>
          <a:prstGeom prst="rect">
            <a:avLst/>
          </a:prstGeom>
          <a:noFill/>
        </p:spPr>
        <p:txBody>
          <a:bodyPr wrap="square" lIns="0" rIns="0" rtlCol="0">
            <a:spAutoFit/>
          </a:bodyPr>
          <a:lstStyle/>
          <a:p>
            <a:r>
              <a:rPr kumimoji="1" lang="ja-JP" altLang="en-US" sz="2000" b="1" dirty="0">
                <a:latin typeface="メイリオ" panose="020B0604030504040204" pitchFamily="50" charset="-128"/>
                <a:ea typeface="メイリオ" panose="020B0604030504040204" pitchFamily="50" charset="-128"/>
              </a:rPr>
              <a:t>ニーズ</a:t>
            </a:r>
            <a:endParaRPr kumimoji="1" lang="en-US" altLang="ja-JP" sz="2000" b="1"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3A2413BE-5667-4A11-B9E6-31EC0AD66A18}"/>
              </a:ext>
            </a:extLst>
          </p:cNvPr>
          <p:cNvSpPr txBox="1"/>
          <p:nvPr/>
        </p:nvSpPr>
        <p:spPr>
          <a:xfrm>
            <a:off x="2026391" y="3725248"/>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24" name="テキスト ボックス 23">
            <a:extLst>
              <a:ext uri="{FF2B5EF4-FFF2-40B4-BE49-F238E27FC236}">
                <a16:creationId xmlns:a16="http://schemas.microsoft.com/office/drawing/2014/main" id="{E5DD23AD-8254-4D86-92B8-A5A159130859}"/>
              </a:ext>
            </a:extLst>
          </p:cNvPr>
          <p:cNvSpPr txBox="1"/>
          <p:nvPr/>
        </p:nvSpPr>
        <p:spPr>
          <a:xfrm>
            <a:off x="3675107" y="3725248"/>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2</a:t>
            </a:r>
          </a:p>
        </p:txBody>
      </p:sp>
      <p:sp>
        <p:nvSpPr>
          <p:cNvPr id="25" name="テキスト ボックス 24">
            <a:extLst>
              <a:ext uri="{FF2B5EF4-FFF2-40B4-BE49-F238E27FC236}">
                <a16:creationId xmlns:a16="http://schemas.microsoft.com/office/drawing/2014/main" id="{D43E8762-7191-46F7-8AFE-8020E8935EFD}"/>
              </a:ext>
            </a:extLst>
          </p:cNvPr>
          <p:cNvSpPr txBox="1"/>
          <p:nvPr/>
        </p:nvSpPr>
        <p:spPr>
          <a:xfrm>
            <a:off x="5161513" y="3725248"/>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1</a:t>
            </a:r>
          </a:p>
        </p:txBody>
      </p:sp>
      <p:sp>
        <p:nvSpPr>
          <p:cNvPr id="26" name="テキスト ボックス 25">
            <a:extLst>
              <a:ext uri="{FF2B5EF4-FFF2-40B4-BE49-F238E27FC236}">
                <a16:creationId xmlns:a16="http://schemas.microsoft.com/office/drawing/2014/main" id="{3DF903B2-5849-4FD4-85D5-B072846BA08B}"/>
              </a:ext>
            </a:extLst>
          </p:cNvPr>
          <p:cNvSpPr txBox="1"/>
          <p:nvPr/>
        </p:nvSpPr>
        <p:spPr>
          <a:xfrm>
            <a:off x="7253663" y="3722104"/>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27" name="テキスト ボックス 26">
            <a:extLst>
              <a:ext uri="{FF2B5EF4-FFF2-40B4-BE49-F238E27FC236}">
                <a16:creationId xmlns:a16="http://schemas.microsoft.com/office/drawing/2014/main" id="{E4E3BDDE-675B-4B90-9EE8-27CC0AF97193}"/>
              </a:ext>
            </a:extLst>
          </p:cNvPr>
          <p:cNvSpPr txBox="1"/>
          <p:nvPr/>
        </p:nvSpPr>
        <p:spPr>
          <a:xfrm>
            <a:off x="8808840" y="3722104"/>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3</a:t>
            </a:r>
          </a:p>
        </p:txBody>
      </p:sp>
      <p:sp>
        <p:nvSpPr>
          <p:cNvPr id="28" name="テキスト ボックス 27">
            <a:extLst>
              <a:ext uri="{FF2B5EF4-FFF2-40B4-BE49-F238E27FC236}">
                <a16:creationId xmlns:a16="http://schemas.microsoft.com/office/drawing/2014/main" id="{2036E56A-E9B8-4F25-8113-9D574713A483}"/>
              </a:ext>
            </a:extLst>
          </p:cNvPr>
          <p:cNvSpPr txBox="1"/>
          <p:nvPr/>
        </p:nvSpPr>
        <p:spPr>
          <a:xfrm>
            <a:off x="10340871" y="3722104"/>
            <a:ext cx="717629" cy="400110"/>
          </a:xfrm>
          <a:prstGeom prst="rect">
            <a:avLst/>
          </a:prstGeom>
          <a:noFill/>
        </p:spPr>
        <p:txBody>
          <a:bodyPr wrap="square" lIns="0" rIns="0" rtlCol="0">
            <a:spAutoFit/>
          </a:bodyPr>
          <a:lstStyle/>
          <a:p>
            <a:pPr algn="ctr"/>
            <a:r>
              <a:rPr kumimoji="1" lang="en-US" altLang="ja-JP" sz="2000" dirty="0">
                <a:latin typeface="メイリオ" panose="020B0604030504040204" pitchFamily="50" charset="-128"/>
                <a:ea typeface="メイリオ" panose="020B0604030504040204" pitchFamily="50" charset="-128"/>
              </a:rPr>
              <a:t>1</a:t>
            </a:r>
          </a:p>
        </p:txBody>
      </p:sp>
      <p:sp>
        <p:nvSpPr>
          <p:cNvPr id="29" name="テキスト ボックス 28">
            <a:extLst>
              <a:ext uri="{FF2B5EF4-FFF2-40B4-BE49-F238E27FC236}">
                <a16:creationId xmlns:a16="http://schemas.microsoft.com/office/drawing/2014/main" id="{DEA813F2-5689-4D5C-BD2E-033656F603D3}"/>
              </a:ext>
            </a:extLst>
          </p:cNvPr>
          <p:cNvSpPr txBox="1"/>
          <p:nvPr/>
        </p:nvSpPr>
        <p:spPr>
          <a:xfrm>
            <a:off x="133924" y="4259222"/>
            <a:ext cx="954912" cy="400110"/>
          </a:xfrm>
          <a:prstGeom prst="rect">
            <a:avLst/>
          </a:prstGeom>
          <a:noFill/>
        </p:spPr>
        <p:txBody>
          <a:bodyPr wrap="square" lIns="0" rIns="0" rtlCol="0">
            <a:spAutoFit/>
          </a:bodyPr>
          <a:lstStyle/>
          <a:p>
            <a:pPr algn="r"/>
            <a:r>
              <a:rPr kumimoji="1" lang="ja-JP" altLang="en-US" sz="2000" b="1" dirty="0">
                <a:latin typeface="メイリオ" panose="020B0604030504040204" pitchFamily="50" charset="-128"/>
                <a:ea typeface="メイリオ" panose="020B0604030504040204" pitchFamily="50" charset="-128"/>
              </a:rPr>
              <a:t>提案①</a:t>
            </a:r>
            <a:endParaRPr kumimoji="1" lang="en-US" altLang="ja-JP" sz="2000" b="1" dirty="0">
              <a:latin typeface="メイリオ" panose="020B0604030504040204" pitchFamily="50" charset="-128"/>
              <a:ea typeface="メイリオ" panose="020B0604030504040204" pitchFamily="50" charset="-128"/>
            </a:endParaRPr>
          </a:p>
        </p:txBody>
      </p:sp>
      <p:sp>
        <p:nvSpPr>
          <p:cNvPr id="30" name="テキスト ボックス 29">
            <a:extLst>
              <a:ext uri="{FF2B5EF4-FFF2-40B4-BE49-F238E27FC236}">
                <a16:creationId xmlns:a16="http://schemas.microsoft.com/office/drawing/2014/main" id="{5245DE9E-049F-4754-A78F-D22E34E71453}"/>
              </a:ext>
            </a:extLst>
          </p:cNvPr>
          <p:cNvSpPr txBox="1"/>
          <p:nvPr/>
        </p:nvSpPr>
        <p:spPr>
          <a:xfrm>
            <a:off x="1548935" y="4259222"/>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85604C96-F571-4B59-9BB9-0EBD87951E35}"/>
              </a:ext>
            </a:extLst>
          </p:cNvPr>
          <p:cNvSpPr txBox="1"/>
          <p:nvPr/>
        </p:nvSpPr>
        <p:spPr>
          <a:xfrm>
            <a:off x="4640651" y="4259222"/>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B32880B8-17CC-4D61-B3D5-D4679F0EB336}"/>
              </a:ext>
            </a:extLst>
          </p:cNvPr>
          <p:cNvSpPr txBox="1"/>
          <p:nvPr/>
        </p:nvSpPr>
        <p:spPr>
          <a:xfrm>
            <a:off x="8331384" y="4259222"/>
            <a:ext cx="954912" cy="400110"/>
          </a:xfrm>
          <a:prstGeom prst="rect">
            <a:avLst/>
          </a:prstGeom>
          <a:noFill/>
        </p:spPr>
        <p:txBody>
          <a:bodyPr wrap="square" lIns="0" rIns="0" rtlCol="0">
            <a:spAutoFit/>
          </a:bodyPr>
          <a:lstStyle/>
          <a:p>
            <a:pPr algn="ctr"/>
            <a:r>
              <a:rPr kumimoji="1" lang="ja-JP" altLang="en-US" sz="2000" dirty="0">
                <a:latin typeface="メイリオ" panose="020B0604030504040204" pitchFamily="50" charset="-128"/>
                <a:ea typeface="メイリオ" panose="020B0604030504040204" pitchFamily="50" charset="-128"/>
              </a:rPr>
              <a:t>〇</a:t>
            </a:r>
            <a:endParaRPr kumimoji="1" lang="en-US" altLang="ja-JP" sz="2000" dirty="0">
              <a:latin typeface="メイリオ" panose="020B0604030504040204" pitchFamily="50" charset="-128"/>
              <a:ea typeface="メイリオ" panose="020B0604030504040204" pitchFamily="50" charset="-128"/>
            </a:endParaRPr>
          </a:p>
        </p:txBody>
      </p:sp>
      <p:sp>
        <p:nvSpPr>
          <p:cNvPr id="5" name="矢印: 五方向 4">
            <a:extLst>
              <a:ext uri="{FF2B5EF4-FFF2-40B4-BE49-F238E27FC236}">
                <a16:creationId xmlns:a16="http://schemas.microsoft.com/office/drawing/2014/main" id="{883B3790-8AAF-463E-B466-14C0C741FEF7}"/>
              </a:ext>
            </a:extLst>
          </p:cNvPr>
          <p:cNvSpPr/>
          <p:nvPr/>
        </p:nvSpPr>
        <p:spPr>
          <a:xfrm>
            <a:off x="133924" y="4181982"/>
            <a:ext cx="11683827" cy="521423"/>
          </a:xfrm>
          <a:prstGeom prst="homePlat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3" name="テキスト ボックス 32">
            <a:extLst>
              <a:ext uri="{FF2B5EF4-FFF2-40B4-BE49-F238E27FC236}">
                <a16:creationId xmlns:a16="http://schemas.microsoft.com/office/drawing/2014/main" id="{12296B78-CFFD-48D0-9E15-E59B4B85E673}"/>
              </a:ext>
            </a:extLst>
          </p:cNvPr>
          <p:cNvSpPr txBox="1"/>
          <p:nvPr/>
        </p:nvSpPr>
        <p:spPr>
          <a:xfrm>
            <a:off x="555584" y="5263668"/>
            <a:ext cx="11262167" cy="523220"/>
          </a:xfrm>
          <a:prstGeom prst="rect">
            <a:avLst/>
          </a:prstGeom>
          <a:noFill/>
        </p:spPr>
        <p:txBody>
          <a:bodyPr wrap="square" lIns="0" rIns="0" rtlCol="0">
            <a:spAutoFit/>
          </a:bodyPr>
          <a:lstStyle/>
          <a:p>
            <a:r>
              <a:rPr kumimoji="1" lang="ja-JP" altLang="en-US" sz="2800" b="1" dirty="0">
                <a:latin typeface="メイリオ" panose="020B0604030504040204" pitchFamily="50" charset="-128"/>
                <a:ea typeface="メイリオ" panose="020B0604030504040204" pitchFamily="50" charset="-128"/>
              </a:rPr>
              <a:t>提案役はフィードバックを基に提案を修正してください</a:t>
            </a:r>
            <a:endParaRPr kumimoji="1" lang="en-US" altLang="ja-JP" sz="28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6820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顧客のストーリーをシミュレーションする </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44</a:t>
            </a:fld>
            <a:endParaRPr lang="en-US"/>
          </a:p>
        </p:txBody>
      </p:sp>
      <p:sp>
        <p:nvSpPr>
          <p:cNvPr id="7" name="テキスト ボックス 6">
            <a:extLst>
              <a:ext uri="{FF2B5EF4-FFF2-40B4-BE49-F238E27FC236}">
                <a16:creationId xmlns:a16="http://schemas.microsoft.com/office/drawing/2014/main" id="{D67EA80C-693D-492F-9C8F-99502EC11C13}"/>
              </a:ext>
            </a:extLst>
          </p:cNvPr>
          <p:cNvSpPr txBox="1"/>
          <p:nvPr/>
        </p:nvSpPr>
        <p:spPr>
          <a:xfrm>
            <a:off x="555584" y="1394753"/>
            <a:ext cx="11262167" cy="523220"/>
          </a:xfrm>
          <a:prstGeom prst="rect">
            <a:avLst/>
          </a:prstGeom>
          <a:noFill/>
        </p:spPr>
        <p:txBody>
          <a:bodyPr wrap="square" lIns="0" rIns="0" rtlCol="0">
            <a:spAutoFit/>
          </a:bodyPr>
          <a:lstStyle/>
          <a:p>
            <a:pPr marL="457200" indent="-457200">
              <a:buFont typeface="Arial" panose="020B0604020202020204" pitchFamily="34" charset="0"/>
              <a:buChar char="•"/>
            </a:pPr>
            <a:r>
              <a:rPr kumimoji="1" lang="ja-JP" altLang="en-US" sz="2800" dirty="0">
                <a:latin typeface="メイリオ" panose="020B0604030504040204" pitchFamily="50" charset="-128"/>
                <a:ea typeface="メイリオ" panose="020B0604030504040204" pitchFamily="50" charset="-128"/>
              </a:rPr>
              <a:t>再度シミュレーションを実施してください。</a:t>
            </a:r>
            <a:endParaRPr kumimoji="1" lang="en-US" altLang="ja-JP" sz="2800" dirty="0">
              <a:latin typeface="メイリオ" panose="020B0604030504040204" pitchFamily="50" charset="-128"/>
              <a:ea typeface="メイリオ" panose="020B0604030504040204" pitchFamily="50" charset="-128"/>
            </a:endParaRPr>
          </a:p>
        </p:txBody>
      </p:sp>
      <p:pic>
        <p:nvPicPr>
          <p:cNvPr id="20" name="グラフィックス 19" descr="ストップウォッチ 単色塗りつぶし">
            <a:extLst>
              <a:ext uri="{FF2B5EF4-FFF2-40B4-BE49-F238E27FC236}">
                <a16:creationId xmlns:a16="http://schemas.microsoft.com/office/drawing/2014/main" id="{A3A07D14-12CE-4EA9-BB20-72CCFF0275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21" name="テキスト ボックス 20">
            <a:extLst>
              <a:ext uri="{FF2B5EF4-FFF2-40B4-BE49-F238E27FC236}">
                <a16:creationId xmlns:a16="http://schemas.microsoft.com/office/drawing/2014/main" id="{3BC7A897-7420-457C-9762-9CC3AEEFFCB7}"/>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76255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dirty="0">
                <a:solidFill>
                  <a:schemeClr val="bg1">
                    <a:lumMod val="75000"/>
                  </a:schemeClr>
                </a:solidFill>
              </a:rPr>
              <a:t>顧客が価値を体験するストーリーを可視化する必要性を知る</a:t>
            </a:r>
            <a:endParaRPr lang="en-US" altLang="ja-JP" dirty="0">
              <a:solidFill>
                <a:schemeClr val="bg1">
                  <a:lumMod val="75000"/>
                </a:schemeClr>
              </a:solidFill>
            </a:endParaRPr>
          </a:p>
          <a:p>
            <a:pPr marL="514350" indent="-514350">
              <a:buAutoNum type="arabicPeriod"/>
            </a:pPr>
            <a:r>
              <a:rPr lang="ja-JP" altLang="en-US" dirty="0">
                <a:solidFill>
                  <a:schemeClr val="tx1"/>
                </a:solidFill>
              </a:rPr>
              <a:t>実際にプロダクト価値を体験するストーリーを可視化する</a:t>
            </a:r>
            <a:endParaRPr lang="en-US" altLang="ja-JP" dirty="0">
              <a:solidFill>
                <a:schemeClr val="tx1"/>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b="1" dirty="0">
                <a:solidFill>
                  <a:srgbClr val="FFC000"/>
                </a:solidFill>
              </a:rPr>
              <a:t>シミュレーション結果を反映する</a:t>
            </a:r>
            <a:endParaRPr lang="en-US" altLang="ja-JP" b="1" dirty="0">
              <a:solidFill>
                <a:srgbClr val="FFC000"/>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20 min</a:t>
            </a:r>
            <a:endParaRPr kumimoji="1" lang="ja-JP" altLang="en-US" sz="2400" b="1" dirty="0" err="1">
              <a:solidFill>
                <a:srgbClr val="FFC000"/>
              </a:solidFill>
            </a:endParaRPr>
          </a:p>
        </p:txBody>
      </p:sp>
    </p:spTree>
    <p:extLst>
      <p:ext uri="{BB962C8B-B14F-4D97-AF65-F5344CB8AC3E}">
        <p14:creationId xmlns:p14="http://schemas.microsoft.com/office/powerpoint/2010/main" val="164189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3F4DE64-508A-4575-B6DC-BB66038E084F}"/>
              </a:ext>
            </a:extLst>
          </p:cNvPr>
          <p:cNvSpPr/>
          <p:nvPr/>
        </p:nvSpPr>
        <p:spPr>
          <a:xfrm>
            <a:off x="2520601" y="2199190"/>
            <a:ext cx="2468088" cy="3426109"/>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シミュレーション結果を反映する</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46</a:t>
            </a:fld>
            <a:endParaRPr lang="en-US"/>
          </a:p>
        </p:txBody>
      </p:sp>
      <p:sp>
        <p:nvSpPr>
          <p:cNvPr id="5" name="コンテンツ プレースホルダー 2">
            <a:extLst>
              <a:ext uri="{FF2B5EF4-FFF2-40B4-BE49-F238E27FC236}">
                <a16:creationId xmlns:a16="http://schemas.microsoft.com/office/drawing/2014/main" id="{17AF7B23-29EE-422D-968E-EE23E89CE90D}"/>
              </a:ext>
            </a:extLst>
          </p:cNvPr>
          <p:cNvSpPr>
            <a:spLocks noGrp="1"/>
          </p:cNvSpPr>
          <p:nvPr>
            <p:ph idx="1"/>
          </p:nvPr>
        </p:nvSpPr>
        <p:spPr>
          <a:xfrm>
            <a:off x="609599" y="1289990"/>
            <a:ext cx="11393347" cy="490904"/>
          </a:xfrm>
        </p:spPr>
        <p:txBody>
          <a:bodyPr/>
          <a:lstStyle/>
          <a:p>
            <a:r>
              <a:rPr lang="ja-JP" altLang="en-US" b="1" dirty="0"/>
              <a:t>①ポイントの高い不満 </a:t>
            </a:r>
            <a:r>
              <a:rPr lang="en-US" altLang="ja-JP" b="1" dirty="0"/>
              <a:t>/ </a:t>
            </a:r>
            <a:r>
              <a:rPr lang="ja-JP" altLang="en-US" b="1" dirty="0"/>
              <a:t>ニーズを提案の選択基準に組み込む</a:t>
            </a:r>
          </a:p>
        </p:txBody>
      </p:sp>
      <p:sp>
        <p:nvSpPr>
          <p:cNvPr id="6" name="テキスト ボックス 5">
            <a:extLst>
              <a:ext uri="{FF2B5EF4-FFF2-40B4-BE49-F238E27FC236}">
                <a16:creationId xmlns:a16="http://schemas.microsoft.com/office/drawing/2014/main" id="{0A351FC8-42F6-420F-B7C5-CF999D083209}"/>
              </a:ext>
            </a:extLst>
          </p:cNvPr>
          <p:cNvSpPr txBox="1"/>
          <p:nvPr/>
        </p:nvSpPr>
        <p:spPr>
          <a:xfrm rot="21392222">
            <a:off x="580908" y="3701314"/>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提案①</a:t>
            </a:r>
          </a:p>
        </p:txBody>
      </p:sp>
      <p:sp>
        <p:nvSpPr>
          <p:cNvPr id="7" name="テキスト ボックス 6">
            <a:extLst>
              <a:ext uri="{FF2B5EF4-FFF2-40B4-BE49-F238E27FC236}">
                <a16:creationId xmlns:a16="http://schemas.microsoft.com/office/drawing/2014/main" id="{46604DF3-2C24-47F2-8EC1-4B9B1996967D}"/>
              </a:ext>
            </a:extLst>
          </p:cNvPr>
          <p:cNvSpPr txBox="1"/>
          <p:nvPr/>
        </p:nvSpPr>
        <p:spPr>
          <a:xfrm rot="21392222">
            <a:off x="580908" y="4416457"/>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提案②</a:t>
            </a:r>
          </a:p>
        </p:txBody>
      </p:sp>
      <p:sp>
        <p:nvSpPr>
          <p:cNvPr id="8" name="テキスト ボックス 7">
            <a:extLst>
              <a:ext uri="{FF2B5EF4-FFF2-40B4-BE49-F238E27FC236}">
                <a16:creationId xmlns:a16="http://schemas.microsoft.com/office/drawing/2014/main" id="{CF8F17BE-7339-4142-A2AB-C8305CB91FB3}"/>
              </a:ext>
            </a:extLst>
          </p:cNvPr>
          <p:cNvSpPr txBox="1"/>
          <p:nvPr/>
        </p:nvSpPr>
        <p:spPr>
          <a:xfrm rot="21392222">
            <a:off x="580908" y="5122027"/>
            <a:ext cx="1929370" cy="400110"/>
          </a:xfrm>
          <a:prstGeom prst="rect">
            <a:avLst/>
          </a:prstGeom>
          <a:noFill/>
          <a:ln>
            <a:solidFill>
              <a:schemeClr val="tx1"/>
            </a:solidFill>
          </a:ln>
        </p:spPr>
        <p:txBody>
          <a:bodyPr wrap="square" lIns="0" rIns="0" rtlCol="0">
            <a:spAutoFit/>
          </a:bodyPr>
          <a:lstStyle/>
          <a:p>
            <a:pPr algn="ctr"/>
            <a:r>
              <a:rPr kumimoji="1" lang="ja-JP" altLang="en-US" sz="2000" dirty="0"/>
              <a:t>提案③</a:t>
            </a:r>
          </a:p>
        </p:txBody>
      </p:sp>
      <p:cxnSp>
        <p:nvCxnSpPr>
          <p:cNvPr id="9" name="直線コネクタ 8">
            <a:extLst>
              <a:ext uri="{FF2B5EF4-FFF2-40B4-BE49-F238E27FC236}">
                <a16:creationId xmlns:a16="http://schemas.microsoft.com/office/drawing/2014/main" id="{D7E4E645-68D7-460D-B717-C8DB40E6D373}"/>
              </a:ext>
            </a:extLst>
          </p:cNvPr>
          <p:cNvCxnSpPr>
            <a:cxnSpLocks/>
          </p:cNvCxnSpPr>
          <p:nvPr/>
        </p:nvCxnSpPr>
        <p:spPr>
          <a:xfrm flipV="1">
            <a:off x="579973" y="483442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7F337352-F0D0-4861-8E54-5CA3405749A6}"/>
              </a:ext>
            </a:extLst>
          </p:cNvPr>
          <p:cNvSpPr txBox="1"/>
          <p:nvPr/>
        </p:nvSpPr>
        <p:spPr>
          <a:xfrm rot="21392222">
            <a:off x="2748821" y="2480783"/>
            <a:ext cx="1788160" cy="369332"/>
          </a:xfrm>
          <a:prstGeom prst="rect">
            <a:avLst/>
          </a:prstGeom>
          <a:noFill/>
          <a:ln>
            <a:solidFill>
              <a:schemeClr val="tx1"/>
            </a:solidFill>
          </a:ln>
        </p:spPr>
        <p:txBody>
          <a:bodyPr wrap="square" lIns="0" rIns="0" rtlCol="0">
            <a:spAutoFit/>
          </a:bodyPr>
          <a:lstStyle/>
          <a:p>
            <a:pPr algn="ctr"/>
            <a:r>
              <a:rPr kumimoji="1" lang="ja-JP" altLang="en-US" dirty="0"/>
              <a:t>顧客の課題</a:t>
            </a:r>
          </a:p>
        </p:txBody>
      </p:sp>
      <p:sp>
        <p:nvSpPr>
          <p:cNvPr id="11" name="テキスト ボックス 10">
            <a:extLst>
              <a:ext uri="{FF2B5EF4-FFF2-40B4-BE49-F238E27FC236}">
                <a16:creationId xmlns:a16="http://schemas.microsoft.com/office/drawing/2014/main" id="{3F020616-BB75-4333-B4E8-B21EDF3AD95D}"/>
              </a:ext>
            </a:extLst>
          </p:cNvPr>
          <p:cNvSpPr txBox="1"/>
          <p:nvPr/>
        </p:nvSpPr>
        <p:spPr>
          <a:xfrm rot="21392222">
            <a:off x="5237624" y="2410395"/>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cxnSp>
        <p:nvCxnSpPr>
          <p:cNvPr id="12" name="直線コネクタ 11">
            <a:extLst>
              <a:ext uri="{FF2B5EF4-FFF2-40B4-BE49-F238E27FC236}">
                <a16:creationId xmlns:a16="http://schemas.microsoft.com/office/drawing/2014/main" id="{BF584C88-5387-4808-96CF-43D50DEABDEA}"/>
              </a:ext>
            </a:extLst>
          </p:cNvPr>
          <p:cNvCxnSpPr>
            <a:cxnSpLocks/>
          </p:cNvCxnSpPr>
          <p:nvPr/>
        </p:nvCxnSpPr>
        <p:spPr>
          <a:xfrm flipV="1">
            <a:off x="579973" y="4081859"/>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6AB80BD-4486-427D-8D7E-1B977A143AFC}"/>
              </a:ext>
            </a:extLst>
          </p:cNvPr>
          <p:cNvCxnSpPr>
            <a:cxnSpLocks/>
          </p:cNvCxnSpPr>
          <p:nvPr/>
        </p:nvCxnSpPr>
        <p:spPr>
          <a:xfrm flipV="1">
            <a:off x="579973" y="3452562"/>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AFC4D41-F84A-42B7-BDF1-09B139274D6C}"/>
              </a:ext>
            </a:extLst>
          </p:cNvPr>
          <p:cNvSpPr txBox="1"/>
          <p:nvPr/>
        </p:nvSpPr>
        <p:spPr>
          <a:xfrm>
            <a:off x="2692018" y="3683361"/>
            <a:ext cx="656973" cy="523220"/>
          </a:xfrm>
          <a:prstGeom prst="rect">
            <a:avLst/>
          </a:prstGeom>
          <a:noFill/>
        </p:spPr>
        <p:txBody>
          <a:bodyPr wrap="square" lIns="0" rIns="0" rtlCol="0">
            <a:spAutoFit/>
          </a:bodyPr>
          <a:lstStyle/>
          <a:p>
            <a:pPr algn="ctr"/>
            <a:r>
              <a:rPr kumimoji="1" lang="ja-JP" altLang="en-US" sz="2800" dirty="0"/>
              <a:t>〇</a:t>
            </a:r>
          </a:p>
        </p:txBody>
      </p:sp>
      <p:sp>
        <p:nvSpPr>
          <p:cNvPr id="15" name="テキスト ボックス 14">
            <a:extLst>
              <a:ext uri="{FF2B5EF4-FFF2-40B4-BE49-F238E27FC236}">
                <a16:creationId xmlns:a16="http://schemas.microsoft.com/office/drawing/2014/main" id="{4292D9BD-84C4-4277-9022-5AD4FE6368C0}"/>
              </a:ext>
            </a:extLst>
          </p:cNvPr>
          <p:cNvSpPr txBox="1"/>
          <p:nvPr/>
        </p:nvSpPr>
        <p:spPr>
          <a:xfrm>
            <a:off x="4051639" y="3683361"/>
            <a:ext cx="656973" cy="523220"/>
          </a:xfrm>
          <a:prstGeom prst="rect">
            <a:avLst/>
          </a:prstGeom>
          <a:noFill/>
        </p:spPr>
        <p:txBody>
          <a:bodyPr wrap="square" lIns="0" rIns="0" rtlCol="0">
            <a:spAutoFit/>
          </a:bodyPr>
          <a:lstStyle/>
          <a:p>
            <a:pPr algn="ctr"/>
            <a:r>
              <a:rPr kumimoji="1" lang="ja-JP" altLang="en-US" sz="2800" dirty="0"/>
              <a:t>△</a:t>
            </a:r>
          </a:p>
        </p:txBody>
      </p:sp>
      <p:sp>
        <p:nvSpPr>
          <p:cNvPr id="16" name="テキスト ボックス 15">
            <a:extLst>
              <a:ext uri="{FF2B5EF4-FFF2-40B4-BE49-F238E27FC236}">
                <a16:creationId xmlns:a16="http://schemas.microsoft.com/office/drawing/2014/main" id="{B6546FB3-BE2F-4BB8-B2D1-2E71BCC98168}"/>
              </a:ext>
            </a:extLst>
          </p:cNvPr>
          <p:cNvSpPr txBox="1"/>
          <p:nvPr/>
        </p:nvSpPr>
        <p:spPr>
          <a:xfrm>
            <a:off x="5809991" y="3683361"/>
            <a:ext cx="656973" cy="523220"/>
          </a:xfrm>
          <a:prstGeom prst="rect">
            <a:avLst/>
          </a:prstGeom>
          <a:noFill/>
        </p:spPr>
        <p:txBody>
          <a:bodyPr wrap="square" lIns="0" rIns="0" rtlCol="0">
            <a:spAutoFit/>
          </a:bodyPr>
          <a:lstStyle/>
          <a:p>
            <a:pPr algn="ctr"/>
            <a:r>
              <a:rPr kumimoji="1" lang="ja-JP" altLang="en-US" sz="2800" dirty="0"/>
              <a:t>〇</a:t>
            </a:r>
          </a:p>
        </p:txBody>
      </p:sp>
      <p:sp>
        <p:nvSpPr>
          <p:cNvPr id="17" name="テキスト ボックス 16">
            <a:extLst>
              <a:ext uri="{FF2B5EF4-FFF2-40B4-BE49-F238E27FC236}">
                <a16:creationId xmlns:a16="http://schemas.microsoft.com/office/drawing/2014/main" id="{73DE6D23-7948-4E88-B249-986C55123A77}"/>
              </a:ext>
            </a:extLst>
          </p:cNvPr>
          <p:cNvSpPr txBox="1"/>
          <p:nvPr/>
        </p:nvSpPr>
        <p:spPr>
          <a:xfrm>
            <a:off x="3390113" y="4334877"/>
            <a:ext cx="656973" cy="523220"/>
          </a:xfrm>
          <a:prstGeom prst="rect">
            <a:avLst/>
          </a:prstGeom>
          <a:noFill/>
        </p:spPr>
        <p:txBody>
          <a:bodyPr wrap="square" lIns="0" rIns="0" rtlCol="0">
            <a:spAutoFit/>
          </a:bodyPr>
          <a:lstStyle/>
          <a:p>
            <a:pPr algn="ctr"/>
            <a:r>
              <a:rPr kumimoji="1" lang="ja-JP" altLang="en-US" sz="2800" dirty="0"/>
              <a:t>〇</a:t>
            </a:r>
          </a:p>
        </p:txBody>
      </p:sp>
      <p:sp>
        <p:nvSpPr>
          <p:cNvPr id="18" name="テキスト ボックス 17">
            <a:extLst>
              <a:ext uri="{FF2B5EF4-FFF2-40B4-BE49-F238E27FC236}">
                <a16:creationId xmlns:a16="http://schemas.microsoft.com/office/drawing/2014/main" id="{CBD0B074-367B-4810-88BE-31FBF14E367B}"/>
              </a:ext>
            </a:extLst>
          </p:cNvPr>
          <p:cNvSpPr txBox="1"/>
          <p:nvPr/>
        </p:nvSpPr>
        <p:spPr>
          <a:xfrm>
            <a:off x="5228102" y="4964817"/>
            <a:ext cx="656973" cy="523220"/>
          </a:xfrm>
          <a:prstGeom prst="rect">
            <a:avLst/>
          </a:prstGeom>
          <a:noFill/>
        </p:spPr>
        <p:txBody>
          <a:bodyPr wrap="square" lIns="0" rIns="0" rtlCol="0">
            <a:spAutoFit/>
          </a:bodyPr>
          <a:lstStyle/>
          <a:p>
            <a:pPr algn="ctr"/>
            <a:r>
              <a:rPr kumimoji="1" lang="ja-JP" altLang="en-US" sz="2800" dirty="0"/>
              <a:t>〇</a:t>
            </a:r>
          </a:p>
        </p:txBody>
      </p:sp>
      <p:sp>
        <p:nvSpPr>
          <p:cNvPr id="19" name="テキスト ボックス 18">
            <a:extLst>
              <a:ext uri="{FF2B5EF4-FFF2-40B4-BE49-F238E27FC236}">
                <a16:creationId xmlns:a16="http://schemas.microsoft.com/office/drawing/2014/main" id="{044102BE-7643-4543-80FD-2A7F64304A10}"/>
              </a:ext>
            </a:extLst>
          </p:cNvPr>
          <p:cNvSpPr txBox="1"/>
          <p:nvPr/>
        </p:nvSpPr>
        <p:spPr>
          <a:xfrm>
            <a:off x="6529054" y="4908156"/>
            <a:ext cx="656973" cy="523220"/>
          </a:xfrm>
          <a:prstGeom prst="rect">
            <a:avLst/>
          </a:prstGeom>
          <a:noFill/>
        </p:spPr>
        <p:txBody>
          <a:bodyPr wrap="square" lIns="0" rIns="0" rtlCol="0">
            <a:spAutoFit/>
          </a:bodyPr>
          <a:lstStyle/>
          <a:p>
            <a:pPr algn="ctr"/>
            <a:r>
              <a:rPr kumimoji="1" lang="ja-JP" altLang="en-US" sz="2800" dirty="0"/>
              <a:t>△</a:t>
            </a:r>
          </a:p>
        </p:txBody>
      </p:sp>
      <p:sp>
        <p:nvSpPr>
          <p:cNvPr id="20" name="テキスト ボックス 19">
            <a:extLst>
              <a:ext uri="{FF2B5EF4-FFF2-40B4-BE49-F238E27FC236}">
                <a16:creationId xmlns:a16="http://schemas.microsoft.com/office/drawing/2014/main" id="{2C5862D3-F89A-4CB7-9DBC-B9D030D6F55A}"/>
              </a:ext>
            </a:extLst>
          </p:cNvPr>
          <p:cNvSpPr txBox="1"/>
          <p:nvPr/>
        </p:nvSpPr>
        <p:spPr>
          <a:xfrm>
            <a:off x="3390113" y="5056822"/>
            <a:ext cx="656973" cy="523220"/>
          </a:xfrm>
          <a:prstGeom prst="rect">
            <a:avLst/>
          </a:prstGeom>
          <a:noFill/>
        </p:spPr>
        <p:txBody>
          <a:bodyPr wrap="square" lIns="0" rIns="0" rtlCol="0">
            <a:spAutoFit/>
          </a:bodyPr>
          <a:lstStyle/>
          <a:p>
            <a:pPr algn="ctr"/>
            <a:r>
              <a:rPr kumimoji="1" lang="ja-JP" altLang="en-US" sz="2800" dirty="0"/>
              <a:t>〇</a:t>
            </a:r>
          </a:p>
        </p:txBody>
      </p:sp>
      <p:sp>
        <p:nvSpPr>
          <p:cNvPr id="22" name="テキスト ボックス 21">
            <a:extLst>
              <a:ext uri="{FF2B5EF4-FFF2-40B4-BE49-F238E27FC236}">
                <a16:creationId xmlns:a16="http://schemas.microsoft.com/office/drawing/2014/main" id="{D64CDF4B-4ADD-4659-802F-76188BD0400A}"/>
              </a:ext>
            </a:extLst>
          </p:cNvPr>
          <p:cNvSpPr txBox="1"/>
          <p:nvPr/>
        </p:nvSpPr>
        <p:spPr>
          <a:xfrm>
            <a:off x="2692018" y="5102079"/>
            <a:ext cx="656973" cy="523220"/>
          </a:xfrm>
          <a:prstGeom prst="rect">
            <a:avLst/>
          </a:prstGeom>
          <a:noFill/>
        </p:spPr>
        <p:txBody>
          <a:bodyPr wrap="square" lIns="0" rIns="0" rtlCol="0">
            <a:spAutoFit/>
          </a:bodyPr>
          <a:lstStyle/>
          <a:p>
            <a:pPr algn="ctr"/>
            <a:r>
              <a:rPr kumimoji="1" lang="ja-JP" altLang="en-US" sz="2800" dirty="0"/>
              <a:t>〇</a:t>
            </a:r>
          </a:p>
        </p:txBody>
      </p:sp>
      <p:sp>
        <p:nvSpPr>
          <p:cNvPr id="23" name="四角形: メモ 22">
            <a:extLst>
              <a:ext uri="{FF2B5EF4-FFF2-40B4-BE49-F238E27FC236}">
                <a16:creationId xmlns:a16="http://schemas.microsoft.com/office/drawing/2014/main" id="{681B75BE-A9BE-438D-ACB4-4AC766E49DEE}"/>
              </a:ext>
            </a:extLst>
          </p:cNvPr>
          <p:cNvSpPr/>
          <p:nvPr/>
        </p:nvSpPr>
        <p:spPr>
          <a:xfrm rot="21255170">
            <a:off x="2831008" y="3011516"/>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4" name="四角形: メモ 23">
            <a:extLst>
              <a:ext uri="{FF2B5EF4-FFF2-40B4-BE49-F238E27FC236}">
                <a16:creationId xmlns:a16="http://schemas.microsoft.com/office/drawing/2014/main" id="{8B517E66-F474-49B2-BC24-1F8342D8A134}"/>
              </a:ext>
            </a:extLst>
          </p:cNvPr>
          <p:cNvSpPr/>
          <p:nvPr/>
        </p:nvSpPr>
        <p:spPr>
          <a:xfrm rot="21255170">
            <a:off x="3487981" y="29782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5" name="四角形: メモ 24">
            <a:extLst>
              <a:ext uri="{FF2B5EF4-FFF2-40B4-BE49-F238E27FC236}">
                <a16:creationId xmlns:a16="http://schemas.microsoft.com/office/drawing/2014/main" id="{FE8B45BC-608A-4470-B645-5FD72BC1C839}"/>
              </a:ext>
            </a:extLst>
          </p:cNvPr>
          <p:cNvSpPr/>
          <p:nvPr/>
        </p:nvSpPr>
        <p:spPr>
          <a:xfrm rot="20487085">
            <a:off x="5864255" y="29550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6" name="テキスト ボックス 25">
            <a:extLst>
              <a:ext uri="{FF2B5EF4-FFF2-40B4-BE49-F238E27FC236}">
                <a16:creationId xmlns:a16="http://schemas.microsoft.com/office/drawing/2014/main" id="{44395ECC-1212-4649-A687-C1172F1EE1AB}"/>
              </a:ext>
            </a:extLst>
          </p:cNvPr>
          <p:cNvSpPr txBox="1"/>
          <p:nvPr/>
        </p:nvSpPr>
        <p:spPr>
          <a:xfrm>
            <a:off x="5963454" y="3049444"/>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7" name="テキスト ボックス 26">
            <a:extLst>
              <a:ext uri="{FF2B5EF4-FFF2-40B4-BE49-F238E27FC236}">
                <a16:creationId xmlns:a16="http://schemas.microsoft.com/office/drawing/2014/main" id="{D0FDB92C-1823-457C-8A59-2A846E7385FD}"/>
              </a:ext>
            </a:extLst>
          </p:cNvPr>
          <p:cNvSpPr txBox="1"/>
          <p:nvPr/>
        </p:nvSpPr>
        <p:spPr>
          <a:xfrm>
            <a:off x="3598748" y="3058075"/>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a:p>
        </p:txBody>
      </p:sp>
      <p:sp>
        <p:nvSpPr>
          <p:cNvPr id="28" name="四角形: メモ 27">
            <a:extLst>
              <a:ext uri="{FF2B5EF4-FFF2-40B4-BE49-F238E27FC236}">
                <a16:creationId xmlns:a16="http://schemas.microsoft.com/office/drawing/2014/main" id="{A46DFBF1-888F-4242-B89C-B414516CCFB1}"/>
              </a:ext>
            </a:extLst>
          </p:cNvPr>
          <p:cNvSpPr/>
          <p:nvPr/>
        </p:nvSpPr>
        <p:spPr>
          <a:xfrm rot="21255170">
            <a:off x="5319449" y="2978259"/>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9" name="テキスト ボックス 28">
            <a:extLst>
              <a:ext uri="{FF2B5EF4-FFF2-40B4-BE49-F238E27FC236}">
                <a16:creationId xmlns:a16="http://schemas.microsoft.com/office/drawing/2014/main" id="{C9E0D9DC-97E4-411B-B373-A72F0F432EF7}"/>
              </a:ext>
            </a:extLst>
          </p:cNvPr>
          <p:cNvSpPr txBox="1"/>
          <p:nvPr/>
        </p:nvSpPr>
        <p:spPr>
          <a:xfrm>
            <a:off x="5435746" y="3029853"/>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30" name="テキスト ボックス 29">
            <a:extLst>
              <a:ext uri="{FF2B5EF4-FFF2-40B4-BE49-F238E27FC236}">
                <a16:creationId xmlns:a16="http://schemas.microsoft.com/office/drawing/2014/main" id="{FA679085-6A04-4356-8C98-89B623384900}"/>
              </a:ext>
            </a:extLst>
          </p:cNvPr>
          <p:cNvSpPr txBox="1"/>
          <p:nvPr/>
        </p:nvSpPr>
        <p:spPr>
          <a:xfrm>
            <a:off x="2924380" y="3058075"/>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1" name="四角形: メモ 30">
            <a:extLst>
              <a:ext uri="{FF2B5EF4-FFF2-40B4-BE49-F238E27FC236}">
                <a16:creationId xmlns:a16="http://schemas.microsoft.com/office/drawing/2014/main" id="{D717ABD7-C69B-4286-AC6B-D0DEEC58402F}"/>
              </a:ext>
            </a:extLst>
          </p:cNvPr>
          <p:cNvSpPr/>
          <p:nvPr/>
        </p:nvSpPr>
        <p:spPr>
          <a:xfrm rot="21255170">
            <a:off x="4116570" y="29782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2" name="テキスト ボックス 31">
            <a:extLst>
              <a:ext uri="{FF2B5EF4-FFF2-40B4-BE49-F238E27FC236}">
                <a16:creationId xmlns:a16="http://schemas.microsoft.com/office/drawing/2014/main" id="{0076CBAC-1735-4B97-B53C-A23F2C3B16EC}"/>
              </a:ext>
            </a:extLst>
          </p:cNvPr>
          <p:cNvSpPr txBox="1"/>
          <p:nvPr/>
        </p:nvSpPr>
        <p:spPr>
          <a:xfrm>
            <a:off x="4227337" y="3058075"/>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a:p>
        </p:txBody>
      </p:sp>
      <p:sp>
        <p:nvSpPr>
          <p:cNvPr id="33" name="四角形: メモ 32">
            <a:extLst>
              <a:ext uri="{FF2B5EF4-FFF2-40B4-BE49-F238E27FC236}">
                <a16:creationId xmlns:a16="http://schemas.microsoft.com/office/drawing/2014/main" id="{B2C29F14-A030-4334-A670-92ECE6914CF3}"/>
              </a:ext>
            </a:extLst>
          </p:cNvPr>
          <p:cNvSpPr/>
          <p:nvPr/>
        </p:nvSpPr>
        <p:spPr>
          <a:xfrm rot="20487085">
            <a:off x="6532108" y="295506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899DC5F2-CD80-4226-8830-119250431CEC}"/>
              </a:ext>
            </a:extLst>
          </p:cNvPr>
          <p:cNvSpPr txBox="1"/>
          <p:nvPr/>
        </p:nvSpPr>
        <p:spPr>
          <a:xfrm>
            <a:off x="6631307" y="3049444"/>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pic>
        <p:nvPicPr>
          <p:cNvPr id="36" name="図 35">
            <a:extLst>
              <a:ext uri="{FF2B5EF4-FFF2-40B4-BE49-F238E27FC236}">
                <a16:creationId xmlns:a16="http://schemas.microsoft.com/office/drawing/2014/main" id="{D14D78CA-A4A8-44B8-B536-D87591FA9509}"/>
              </a:ext>
            </a:extLst>
          </p:cNvPr>
          <p:cNvPicPr>
            <a:picLocks noChangeAspect="1"/>
          </p:cNvPicPr>
          <p:nvPr/>
        </p:nvPicPr>
        <p:blipFill>
          <a:blip r:embed="rId2"/>
          <a:stretch>
            <a:fillRect/>
          </a:stretch>
        </p:blipFill>
        <p:spPr>
          <a:xfrm>
            <a:off x="7533804" y="3469119"/>
            <a:ext cx="4275190" cy="2110923"/>
          </a:xfrm>
          <a:prstGeom prst="rect">
            <a:avLst/>
          </a:prstGeom>
        </p:spPr>
      </p:pic>
      <p:cxnSp>
        <p:nvCxnSpPr>
          <p:cNvPr id="38" name="コネクタ: 曲線 37">
            <a:extLst>
              <a:ext uri="{FF2B5EF4-FFF2-40B4-BE49-F238E27FC236}">
                <a16:creationId xmlns:a16="http://schemas.microsoft.com/office/drawing/2014/main" id="{04A363BC-AD64-42EC-8A77-05C1C855151C}"/>
              </a:ext>
            </a:extLst>
          </p:cNvPr>
          <p:cNvCxnSpPr>
            <a:cxnSpLocks/>
            <a:stCxn id="36" idx="0"/>
            <a:endCxn id="3" idx="0"/>
          </p:cNvCxnSpPr>
          <p:nvPr/>
        </p:nvCxnSpPr>
        <p:spPr>
          <a:xfrm rot="16200000" flipV="1">
            <a:off x="6078058" y="-124222"/>
            <a:ext cx="1269929" cy="5916754"/>
          </a:xfrm>
          <a:prstGeom prst="curvedConnector3">
            <a:avLst>
              <a:gd name="adj1" fmla="val 11800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6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シミュレーション結果を反映する</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47</a:t>
            </a:fld>
            <a:endParaRPr lang="en-US"/>
          </a:p>
        </p:txBody>
      </p:sp>
      <p:sp>
        <p:nvSpPr>
          <p:cNvPr id="21" name="テキスト ボックス 20">
            <a:extLst>
              <a:ext uri="{FF2B5EF4-FFF2-40B4-BE49-F238E27FC236}">
                <a16:creationId xmlns:a16="http://schemas.microsoft.com/office/drawing/2014/main" id="{2C89A86B-223A-4F99-92AD-5449C6522913}"/>
              </a:ext>
            </a:extLst>
          </p:cNvPr>
          <p:cNvSpPr txBox="1"/>
          <p:nvPr/>
        </p:nvSpPr>
        <p:spPr>
          <a:xfrm>
            <a:off x="464916" y="1834594"/>
            <a:ext cx="11262167" cy="4401205"/>
          </a:xfrm>
          <a:prstGeom prst="rect">
            <a:avLst/>
          </a:prstGeom>
          <a:noFill/>
        </p:spPr>
        <p:txBody>
          <a:bodyPr wrap="square" lIns="0" rIns="0" rtlCol="0">
            <a:spAutoFit/>
          </a:bodyPr>
          <a:lstStyle/>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ファッション </a:t>
            </a:r>
            <a:r>
              <a:rPr kumimoji="1" lang="en-US" altLang="ja-JP" sz="2800" dirty="0">
                <a:latin typeface="メイリオ" panose="020B0604030504040204" pitchFamily="50" charset="-128"/>
                <a:ea typeface="メイリオ" panose="020B0604030504040204" pitchFamily="50" charset="-128"/>
              </a:rPr>
              <a:t>EC </a:t>
            </a:r>
            <a:r>
              <a:rPr kumimoji="1" lang="ja-JP" altLang="en-US" sz="2800" dirty="0">
                <a:latin typeface="メイリオ" panose="020B0604030504040204" pitchFamily="50" charset="-128"/>
                <a:ea typeface="メイリオ" panose="020B0604030504040204" pitchFamily="50" charset="-128"/>
              </a:rPr>
              <a:t>サイト</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では、 </a:t>
            </a:r>
            <a:r>
              <a:rPr kumimoji="1" lang="en-US" altLang="ja-JP" sz="2800" dirty="0">
                <a:latin typeface="メイリオ" panose="020B0604030504040204" pitchFamily="50" charset="-128"/>
                <a:ea typeface="メイリオ" panose="020B0604030504040204" pitchFamily="50" charset="-128"/>
              </a:rPr>
              <a:t>[</a:t>
            </a:r>
            <a:r>
              <a:rPr kumimoji="1" lang="ja-JP" altLang="en-US" sz="2800" b="1" dirty="0">
                <a:latin typeface="メイリオ" panose="020B0604030504040204" pitchFamily="50" charset="-128"/>
                <a:ea typeface="メイリオ" panose="020B0604030504040204" pitchFamily="50" charset="-128"/>
              </a:rPr>
              <a:t>愛着が持てるブランドを持たず購入までの商品閲覧数が </a:t>
            </a:r>
            <a:r>
              <a:rPr kumimoji="1" lang="en-US" altLang="ja-JP" sz="2800" b="1" dirty="0">
                <a:latin typeface="メイリオ" panose="020B0604030504040204" pitchFamily="50" charset="-128"/>
                <a:ea typeface="メイリオ" panose="020B0604030504040204" pitchFamily="50" charset="-128"/>
              </a:rPr>
              <a:t>10 </a:t>
            </a:r>
            <a:r>
              <a:rPr kumimoji="1" lang="ja-JP" altLang="en-US" sz="2800" b="1" dirty="0">
                <a:latin typeface="メイリオ" panose="020B0604030504040204" pitchFamily="50" charset="-128"/>
                <a:ea typeface="メイリオ" panose="020B0604030504040204" pitchFamily="50" charset="-128"/>
              </a:rPr>
              <a:t>回以上になるユーザー</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について、時間をかけても目的の服を決められず </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サイトからの離脱</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が見られます。</a:t>
            </a:r>
            <a:endParaRPr kumimoji="1" lang="en-US" altLang="ja-JP" sz="2800" dirty="0">
              <a:latin typeface="メイリオ" panose="020B0604030504040204" pitchFamily="50" charset="-128"/>
              <a:ea typeface="メイリオ" panose="020B0604030504040204" pitchFamily="50" charset="-128"/>
            </a:endParaRPr>
          </a:p>
          <a:p>
            <a:endParaRPr kumimoji="1" lang="ja-JP" altLang="en-US"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t>
            </a:r>
            <a:r>
              <a:rPr kumimoji="1" lang="ja-JP" altLang="en-US" sz="2800" b="1" dirty="0">
                <a:latin typeface="メイリオ" panose="020B0604030504040204" pitchFamily="50" charset="-128"/>
                <a:ea typeface="メイリオ" panose="020B0604030504040204" pitchFamily="50" charset="-128"/>
              </a:rPr>
              <a:t>商品ページに体格やパーソナルカラーといった専門家の知見に基づくチャット推薦機能</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を提供することで、ユーザーは購入履歴がなくとも対話するだけで推薦が得られます。</a:t>
            </a:r>
            <a:r>
              <a:rPr kumimoji="1" lang="ja-JP" altLang="en-US" sz="2800" b="1" dirty="0">
                <a:latin typeface="メイリオ" panose="020B0604030504040204" pitchFamily="50" charset="-128"/>
                <a:ea typeface="メイリオ" panose="020B0604030504040204" pitchFamily="50" charset="-128"/>
              </a:rPr>
              <a:t>この解決策は、書籍で学ぶより手軽にアクセスでき合理的な推薦が得られるため、自分で迷いながら商品を眺めるより利用されます。 </a:t>
            </a:r>
            <a:endParaRPr kumimoji="1" lang="en-US" altLang="ja-JP" sz="2800" b="1" dirty="0">
              <a:latin typeface="メイリオ" panose="020B0604030504040204" pitchFamily="50" charset="-128"/>
              <a:ea typeface="メイリオ" panose="020B0604030504040204" pitchFamily="50" charset="-128"/>
            </a:endParaRPr>
          </a:p>
          <a:p>
            <a:endParaRPr kumimoji="1" lang="ja-JP" altLang="en-US" sz="280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17AF7B23-29EE-422D-968E-EE23E89CE90D}"/>
              </a:ext>
            </a:extLst>
          </p:cNvPr>
          <p:cNvSpPr>
            <a:spLocks noGrp="1"/>
          </p:cNvSpPr>
          <p:nvPr>
            <p:ph idx="1"/>
          </p:nvPr>
        </p:nvSpPr>
        <p:spPr>
          <a:xfrm>
            <a:off x="609600" y="1289990"/>
            <a:ext cx="10972800" cy="490904"/>
          </a:xfrm>
        </p:spPr>
        <p:txBody>
          <a:bodyPr/>
          <a:lstStyle/>
          <a:p>
            <a:r>
              <a:rPr lang="ja-JP" altLang="en-US" b="1" dirty="0"/>
              <a:t>②顧客の実体・ストーリーを課題解決提案に反映する</a:t>
            </a:r>
          </a:p>
        </p:txBody>
      </p:sp>
    </p:spTree>
    <p:extLst>
      <p:ext uri="{BB962C8B-B14F-4D97-AF65-F5344CB8AC3E}">
        <p14:creationId xmlns:p14="http://schemas.microsoft.com/office/powerpoint/2010/main" val="158818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シミュレーション結果を反映する</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48</a:t>
            </a:fld>
            <a:endParaRPr lang="en-US"/>
          </a:p>
        </p:txBody>
      </p:sp>
      <p:sp>
        <p:nvSpPr>
          <p:cNvPr id="21" name="テキスト ボックス 20">
            <a:extLst>
              <a:ext uri="{FF2B5EF4-FFF2-40B4-BE49-F238E27FC236}">
                <a16:creationId xmlns:a16="http://schemas.microsoft.com/office/drawing/2014/main" id="{2C89A86B-223A-4F99-92AD-5449C6522913}"/>
              </a:ext>
            </a:extLst>
          </p:cNvPr>
          <p:cNvSpPr txBox="1"/>
          <p:nvPr/>
        </p:nvSpPr>
        <p:spPr>
          <a:xfrm>
            <a:off x="609599" y="1834594"/>
            <a:ext cx="11117484" cy="1384995"/>
          </a:xfrm>
          <a:prstGeom prst="rect">
            <a:avLst/>
          </a:prstGeom>
          <a:noFill/>
        </p:spPr>
        <p:txBody>
          <a:bodyPr wrap="square" lIns="0" rIns="0" rtlCol="0">
            <a:spAutoFit/>
          </a:bodyPr>
          <a:lstStyle/>
          <a:p>
            <a:pPr marL="514350" indent="-514350">
              <a:buAutoNum type="arabicPeriod"/>
            </a:pPr>
            <a:r>
              <a:rPr kumimoji="1" lang="ja-JP" altLang="en-US" sz="2800" dirty="0">
                <a:latin typeface="メイリオ" panose="020B0604030504040204" pitchFamily="50" charset="-128"/>
                <a:ea typeface="メイリオ" panose="020B0604030504040204" pitchFamily="50" charset="-128"/>
              </a:rPr>
              <a:t>どんな情報を入力する必要かありますか </a:t>
            </a:r>
            <a:r>
              <a:rPr kumimoji="1" lang="en-US" altLang="ja-JP" sz="2800" dirty="0">
                <a:latin typeface="メイリオ" panose="020B0604030504040204" pitchFamily="50" charset="-128"/>
                <a:ea typeface="メイリオ" panose="020B0604030504040204" pitchFamily="50" charset="-128"/>
              </a:rPr>
              <a:t>?</a:t>
            </a:r>
          </a:p>
          <a:p>
            <a:pPr marL="971550" lvl="1" indent="-514350">
              <a:buAutoNum type="arabicPeriod"/>
            </a:pPr>
            <a:r>
              <a:rPr kumimoji="1" lang="ja-JP" altLang="en-US" sz="2800" dirty="0">
                <a:latin typeface="メイリオ" panose="020B0604030504040204" pitchFamily="50" charset="-128"/>
                <a:ea typeface="メイリオ" panose="020B0604030504040204" pitchFamily="50" charset="-128"/>
              </a:rPr>
              <a:t>骨格とパーソナルカラーの情報です。個人の特定につながる情報を入力いただく必要はありません。</a:t>
            </a:r>
            <a:endParaRPr kumimoji="1" lang="en-US" altLang="ja-JP" sz="280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17AF7B23-29EE-422D-968E-EE23E89CE90D}"/>
              </a:ext>
            </a:extLst>
          </p:cNvPr>
          <p:cNvSpPr>
            <a:spLocks noGrp="1"/>
          </p:cNvSpPr>
          <p:nvPr>
            <p:ph idx="1"/>
          </p:nvPr>
        </p:nvSpPr>
        <p:spPr>
          <a:xfrm>
            <a:off x="609600" y="1289990"/>
            <a:ext cx="10972800" cy="490904"/>
          </a:xfrm>
        </p:spPr>
        <p:txBody>
          <a:bodyPr/>
          <a:lstStyle/>
          <a:p>
            <a:r>
              <a:rPr lang="ja-JP" altLang="en-US" b="1" dirty="0"/>
              <a:t>③ </a:t>
            </a:r>
            <a:r>
              <a:rPr lang="en-US" altLang="ja-JP" b="1" dirty="0">
                <a:latin typeface="+mn-lt"/>
              </a:rPr>
              <a:t>FAQ </a:t>
            </a:r>
            <a:r>
              <a:rPr lang="ja-JP" altLang="en-US" b="1" dirty="0">
                <a:latin typeface="+mn-lt"/>
              </a:rPr>
              <a:t>を</a:t>
            </a:r>
            <a:r>
              <a:rPr lang="ja-JP" altLang="en-US" b="1" dirty="0"/>
              <a:t>まとめる</a:t>
            </a:r>
          </a:p>
        </p:txBody>
      </p:sp>
    </p:spTree>
    <p:extLst>
      <p:ext uri="{BB962C8B-B14F-4D97-AF65-F5344CB8AC3E}">
        <p14:creationId xmlns:p14="http://schemas.microsoft.com/office/powerpoint/2010/main" val="29901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実践 </a:t>
            </a:r>
            <a:r>
              <a:rPr lang="en-US" altLang="ja-JP" b="1" dirty="0"/>
              <a:t>: </a:t>
            </a:r>
            <a:r>
              <a:rPr lang="ja-JP" altLang="en-US" b="1" dirty="0"/>
              <a:t>シミュレーション結果を反映する</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49</a:t>
            </a:fld>
            <a:endParaRPr lang="en-US"/>
          </a:p>
        </p:txBody>
      </p:sp>
      <p:sp>
        <p:nvSpPr>
          <p:cNvPr id="21" name="テキスト ボックス 20">
            <a:extLst>
              <a:ext uri="{FF2B5EF4-FFF2-40B4-BE49-F238E27FC236}">
                <a16:creationId xmlns:a16="http://schemas.microsoft.com/office/drawing/2014/main" id="{2C89A86B-223A-4F99-92AD-5449C6522913}"/>
              </a:ext>
            </a:extLst>
          </p:cNvPr>
          <p:cNvSpPr txBox="1"/>
          <p:nvPr/>
        </p:nvSpPr>
        <p:spPr>
          <a:xfrm>
            <a:off x="609599" y="1834594"/>
            <a:ext cx="11117484" cy="1384995"/>
          </a:xfrm>
          <a:prstGeom prst="rect">
            <a:avLst/>
          </a:prstGeom>
          <a:noFill/>
        </p:spPr>
        <p:txBody>
          <a:bodyPr wrap="square" lIns="0" rIns="0" rtlCol="0">
            <a:spAutoFit/>
          </a:bodyPr>
          <a:lstStyle/>
          <a:p>
            <a:pPr marL="514350" indent="-514350">
              <a:buAutoNum type="arabicPeriod"/>
            </a:pPr>
            <a:r>
              <a:rPr kumimoji="1" lang="ja-JP" altLang="en-US" sz="2800" dirty="0">
                <a:latin typeface="メイリオ" panose="020B0604030504040204" pitchFamily="50" charset="-128"/>
                <a:ea typeface="メイリオ" panose="020B0604030504040204" pitchFamily="50" charset="-128"/>
              </a:rPr>
              <a:t>顧客役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提案の選択基準に組み込む</a:t>
            </a:r>
            <a:endParaRPr kumimoji="1" lang="en-US" altLang="ja-JP" sz="2800" dirty="0">
              <a:latin typeface="メイリオ" panose="020B0604030504040204" pitchFamily="50" charset="-128"/>
              <a:ea typeface="メイリオ" panose="020B0604030504040204" pitchFamily="50" charset="-128"/>
            </a:endParaRPr>
          </a:p>
          <a:p>
            <a:pPr marL="514350" indent="-514350">
              <a:buAutoNum type="arabicPeriod"/>
            </a:pPr>
            <a:r>
              <a:rPr kumimoji="1" lang="ja-JP" altLang="en-US" sz="2800" dirty="0">
                <a:latin typeface="メイリオ" panose="020B0604030504040204" pitchFamily="50" charset="-128"/>
                <a:ea typeface="メイリオ" panose="020B0604030504040204" pitchFamily="50" charset="-128"/>
              </a:rPr>
              <a:t>提案役 </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顧客の実体・ストーリーを課題解決提案に反映する</a:t>
            </a:r>
            <a:endParaRPr kumimoji="1" lang="en-US" altLang="ja-JP" sz="2800" dirty="0">
              <a:latin typeface="メイリオ" panose="020B0604030504040204" pitchFamily="50" charset="-128"/>
              <a:ea typeface="メイリオ" panose="020B0604030504040204" pitchFamily="50" charset="-128"/>
            </a:endParaRPr>
          </a:p>
          <a:p>
            <a:pPr marL="514350" indent="-514350">
              <a:buAutoNum type="arabicPeriod"/>
            </a:pPr>
            <a:r>
              <a:rPr kumimoji="1" lang="ja-JP" altLang="en-US" sz="2800" dirty="0">
                <a:latin typeface="メイリオ" panose="020B0604030504040204" pitchFamily="50" charset="-128"/>
                <a:ea typeface="メイリオ" panose="020B0604030504040204" pitchFamily="50" charset="-128"/>
              </a:rPr>
              <a:t>初期役 </a:t>
            </a:r>
            <a:r>
              <a:rPr kumimoji="1" lang="en-US" altLang="ja-JP" sz="2800" dirty="0">
                <a:latin typeface="メイリオ" panose="020B0604030504040204" pitchFamily="50" charset="-128"/>
                <a:ea typeface="メイリオ" panose="020B0604030504040204" pitchFamily="50" charset="-128"/>
              </a:rPr>
              <a:t>: </a:t>
            </a:r>
            <a:r>
              <a:rPr kumimoji="1" lang="en-US" altLang="ja-JP" sz="2800" dirty="0">
                <a:ea typeface="メイリオ" panose="020B0604030504040204" pitchFamily="50" charset="-128"/>
              </a:rPr>
              <a:t>FAQ </a:t>
            </a:r>
            <a:r>
              <a:rPr kumimoji="1" lang="ja-JP" altLang="en-US" sz="2800" dirty="0">
                <a:latin typeface="メイリオ" panose="020B0604030504040204" pitchFamily="50" charset="-128"/>
                <a:ea typeface="メイリオ" panose="020B0604030504040204" pitchFamily="50" charset="-128"/>
              </a:rPr>
              <a:t>をまとめる</a:t>
            </a:r>
            <a:endParaRPr kumimoji="1" lang="en-US" altLang="ja-JP" sz="280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17AF7B23-29EE-422D-968E-EE23E89CE90D}"/>
              </a:ext>
            </a:extLst>
          </p:cNvPr>
          <p:cNvSpPr>
            <a:spLocks noGrp="1"/>
          </p:cNvSpPr>
          <p:nvPr>
            <p:ph idx="1"/>
          </p:nvPr>
        </p:nvSpPr>
        <p:spPr>
          <a:xfrm>
            <a:off x="609600" y="1289990"/>
            <a:ext cx="10972800" cy="490904"/>
          </a:xfrm>
        </p:spPr>
        <p:txBody>
          <a:bodyPr/>
          <a:lstStyle/>
          <a:p>
            <a:r>
              <a:rPr lang="en-US" altLang="ja-JP" b="1" dirty="0">
                <a:latin typeface="+mn-lt"/>
                <a:ea typeface="メイリオ" panose="020B0604030504040204" pitchFamily="50" charset="-128"/>
              </a:rPr>
              <a:t>Work</a:t>
            </a:r>
            <a:r>
              <a:rPr lang="en-US" altLang="ja-JP" b="1" dirty="0"/>
              <a:t> </a:t>
            </a:r>
            <a:r>
              <a:rPr lang="ja-JP" altLang="en-US" b="1" dirty="0"/>
              <a:t>の時間</a:t>
            </a:r>
          </a:p>
        </p:txBody>
      </p:sp>
      <p:pic>
        <p:nvPicPr>
          <p:cNvPr id="8" name="グラフィックス 7" descr="ストップウォッチ 単色塗りつぶし">
            <a:extLst>
              <a:ext uri="{FF2B5EF4-FFF2-40B4-BE49-F238E27FC236}">
                <a16:creationId xmlns:a16="http://schemas.microsoft.com/office/drawing/2014/main" id="{F0BCD2BE-6BFC-4FC7-A97C-02D3CE0EAC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2308" y="52492"/>
            <a:ext cx="892071" cy="892071"/>
          </a:xfrm>
          <a:prstGeom prst="rect">
            <a:avLst/>
          </a:prstGeom>
        </p:spPr>
      </p:pic>
      <p:sp>
        <p:nvSpPr>
          <p:cNvPr id="9" name="テキスト ボックス 8">
            <a:extLst>
              <a:ext uri="{FF2B5EF4-FFF2-40B4-BE49-F238E27FC236}">
                <a16:creationId xmlns:a16="http://schemas.microsoft.com/office/drawing/2014/main" id="{CB8DAA61-6916-4F7C-B4BD-FDFE8788F109}"/>
              </a:ext>
            </a:extLst>
          </p:cNvPr>
          <p:cNvSpPr txBox="1"/>
          <p:nvPr/>
        </p:nvSpPr>
        <p:spPr>
          <a:xfrm>
            <a:off x="10340871" y="313509"/>
            <a:ext cx="1851129"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253450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b="1" dirty="0">
                <a:solidFill>
                  <a:srgbClr val="FFC000"/>
                </a:solidFill>
              </a:rPr>
              <a:t>顧客が価値を体験するストーリーを可視化する必要性を知る</a:t>
            </a:r>
            <a:endParaRPr lang="en-US" altLang="ja-JP" b="1" dirty="0">
              <a:solidFill>
                <a:srgbClr val="FFC000"/>
              </a:solidFill>
            </a:endParaRPr>
          </a:p>
          <a:p>
            <a:pPr marL="514350" indent="-514350">
              <a:buAutoNum type="arabicPeriod"/>
            </a:pPr>
            <a:r>
              <a:rPr lang="ja-JP" altLang="en-US" dirty="0">
                <a:solidFill>
                  <a:schemeClr val="bg1">
                    <a:lumMod val="75000"/>
                  </a:schemeClr>
                </a:solidFill>
              </a:rPr>
              <a:t>実際にプロダクト価値を体験するストーリーを可視化する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30 min</a:t>
            </a:r>
            <a:endParaRPr kumimoji="1" lang="ja-JP" altLang="en-US" sz="2400" b="1" dirty="0" err="1">
              <a:solidFill>
                <a:srgbClr val="FFC000"/>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spTree>
    <p:extLst>
      <p:ext uri="{BB962C8B-B14F-4D97-AF65-F5344CB8AC3E}">
        <p14:creationId xmlns:p14="http://schemas.microsoft.com/office/powerpoint/2010/main" val="9866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4910413-44A2-4D1F-8D98-A04B7F79D7BA}"/>
              </a:ext>
            </a:extLst>
          </p:cNvPr>
          <p:cNvSpPr>
            <a:spLocks noGrp="1"/>
          </p:cNvSpPr>
          <p:nvPr>
            <p:ph type="sldNum" sz="quarter" idx="12"/>
          </p:nvPr>
        </p:nvSpPr>
        <p:spPr/>
        <p:txBody>
          <a:bodyPr/>
          <a:lstStyle/>
          <a:p>
            <a:fld id="{EB4B8DE2-A4E8-46E4-8BBF-D75455EFF32C}" type="slidenum">
              <a:rPr lang="en-US" smtClean="0"/>
              <a:pPr/>
              <a:t>50</a:t>
            </a:fld>
            <a:endParaRPr lang="en-US"/>
          </a:p>
        </p:txBody>
      </p:sp>
      <p:sp>
        <p:nvSpPr>
          <p:cNvPr id="4" name="Title 3">
            <a:extLst>
              <a:ext uri="{FF2B5EF4-FFF2-40B4-BE49-F238E27FC236}">
                <a16:creationId xmlns:a16="http://schemas.microsoft.com/office/drawing/2014/main" id="{25BB94FB-1E4B-444E-A268-59CE0DB20D5E}"/>
              </a:ext>
            </a:extLst>
          </p:cNvPr>
          <p:cNvSpPr>
            <a:spLocks noGrp="1"/>
          </p:cNvSpPr>
          <p:nvPr>
            <p:ph type="title"/>
          </p:nvPr>
        </p:nvSpPr>
        <p:spPr>
          <a:xfrm>
            <a:off x="609599" y="409962"/>
            <a:ext cx="10958495" cy="547842"/>
          </a:xfrm>
        </p:spPr>
        <p:txBody>
          <a:bodyPr/>
          <a:lstStyle/>
          <a:p>
            <a:r>
              <a:rPr lang="ja-JP" altLang="en-US" dirty="0"/>
              <a:t>応用編のまとめ</a:t>
            </a:r>
            <a:endParaRPr lang="en-US" dirty="0"/>
          </a:p>
        </p:txBody>
      </p:sp>
      <p:sp>
        <p:nvSpPr>
          <p:cNvPr id="5" name="Text Placeholder 4">
            <a:extLst>
              <a:ext uri="{FF2B5EF4-FFF2-40B4-BE49-F238E27FC236}">
                <a16:creationId xmlns:a16="http://schemas.microsoft.com/office/drawing/2014/main" id="{AF044F55-D481-4BC5-931C-E160A27AA857}"/>
              </a:ext>
            </a:extLst>
          </p:cNvPr>
          <p:cNvSpPr>
            <a:spLocks noGrp="1"/>
          </p:cNvSpPr>
          <p:nvPr>
            <p:ph idx="1"/>
          </p:nvPr>
        </p:nvSpPr>
        <p:spPr>
          <a:xfrm>
            <a:off x="609600" y="1089025"/>
            <a:ext cx="10972800" cy="2942857"/>
          </a:xfrm>
        </p:spPr>
        <p:txBody>
          <a:bodyPr/>
          <a:lstStyle/>
          <a:p>
            <a:pPr marL="457200" indent="-457200">
              <a:spcAft>
                <a:spcPts val="2000"/>
              </a:spcAft>
              <a:buFont typeface="Arial" panose="020B0604020202020204" pitchFamily="34" charset="0"/>
              <a:buChar char="•"/>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理解編で作成したビジネスモデルに顧客を巻き込むには、</a:t>
            </a: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多様な選択肢</a:t>
            </a: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からプロダクトを採用する必然性、ストーリーが必要。</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marL="457200" indent="-457200">
              <a:spcAft>
                <a:spcPts val="2000"/>
              </a:spcAft>
              <a:buFont typeface="Arial" panose="020B0604020202020204" pitchFamily="34" charset="0"/>
              <a:buChar char="•"/>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ストーリーの実現には複数の部署が関わるため、ストーリー全体を共有できるよう可視化する必要がある。</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a:p>
            <a:pPr marL="457200" indent="-457200">
              <a:spcAft>
                <a:spcPts val="2000"/>
              </a:spcAft>
              <a:buFont typeface="Arial" panose="020B0604020202020204" pitchFamily="34" charset="0"/>
              <a:buChar char="•"/>
            </a:pPr>
            <a:r>
              <a:rPr lang="ja-JP" altLang="en-US"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提案の選択軸と課題解決提案に、ストーリーの検討を通じ得られたユーザーがプロダクトを採用する必然性を反映した。</a:t>
            </a:r>
            <a:endParaRPr lang="en-US" altLang="ja-JP"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p:txBody>
      </p:sp>
    </p:spTree>
    <p:extLst>
      <p:ext uri="{BB962C8B-B14F-4D97-AF65-F5344CB8AC3E}">
        <p14:creationId xmlns:p14="http://schemas.microsoft.com/office/powerpoint/2010/main" val="391466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EFE55-83F1-4B3E-8D26-B97D4BFC409A}"/>
              </a:ext>
            </a:extLst>
          </p:cNvPr>
          <p:cNvSpPr>
            <a:spLocks noGrp="1"/>
          </p:cNvSpPr>
          <p:nvPr>
            <p:ph type="title"/>
          </p:nvPr>
        </p:nvSpPr>
        <p:spPr>
          <a:xfrm>
            <a:off x="609600" y="3041201"/>
            <a:ext cx="7823200" cy="775597"/>
          </a:xfrm>
        </p:spPr>
        <p:txBody>
          <a:bodyPr/>
          <a:lstStyle/>
          <a:p>
            <a:r>
              <a:rPr lang="en-US" altLang="ja-JP" dirty="0"/>
              <a:t>Next Step</a:t>
            </a:r>
            <a:endParaRPr kumimoji="1" lang="ja-JP" altLang="en-US" dirty="0"/>
          </a:p>
        </p:txBody>
      </p:sp>
      <p:sp>
        <p:nvSpPr>
          <p:cNvPr id="3" name="スライド番号プレースホルダー 2">
            <a:extLst>
              <a:ext uri="{FF2B5EF4-FFF2-40B4-BE49-F238E27FC236}">
                <a16:creationId xmlns:a16="http://schemas.microsoft.com/office/drawing/2014/main" id="{1D53531F-2ECA-4068-A049-35A41FB4336A}"/>
              </a:ext>
            </a:extLst>
          </p:cNvPr>
          <p:cNvSpPr>
            <a:spLocks noGrp="1"/>
          </p:cNvSpPr>
          <p:nvPr>
            <p:ph type="sldNum" sz="quarter" idx="12"/>
          </p:nvPr>
        </p:nvSpPr>
        <p:spPr/>
        <p:txBody>
          <a:bodyPr/>
          <a:lstStyle/>
          <a:p>
            <a:fld id="{EB4B8DE2-A4E8-46E4-8BBF-D75455EFF32C}" type="slidenum">
              <a:rPr lang="en-US" smtClean="0"/>
              <a:pPr/>
              <a:t>51</a:t>
            </a:fld>
            <a:endParaRPr lang="en-US"/>
          </a:p>
        </p:txBody>
      </p:sp>
    </p:spTree>
    <p:extLst>
      <p:ext uri="{BB962C8B-B14F-4D97-AF65-F5344CB8AC3E}">
        <p14:creationId xmlns:p14="http://schemas.microsoft.com/office/powerpoint/2010/main" val="222313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4910413-44A2-4D1F-8D98-A04B7F79D7BA}"/>
              </a:ext>
            </a:extLst>
          </p:cNvPr>
          <p:cNvSpPr>
            <a:spLocks noGrp="1"/>
          </p:cNvSpPr>
          <p:nvPr>
            <p:ph type="sldNum" sz="quarter" idx="12"/>
          </p:nvPr>
        </p:nvSpPr>
        <p:spPr/>
        <p:txBody>
          <a:bodyPr/>
          <a:lstStyle/>
          <a:p>
            <a:fld id="{EB4B8DE2-A4E8-46E4-8BBF-D75455EFF32C}" type="slidenum">
              <a:rPr lang="en-US" smtClean="0"/>
              <a:pPr/>
              <a:t>52</a:t>
            </a:fld>
            <a:endParaRPr lang="en-US"/>
          </a:p>
        </p:txBody>
      </p:sp>
      <p:sp>
        <p:nvSpPr>
          <p:cNvPr id="4" name="Title 3">
            <a:extLst>
              <a:ext uri="{FF2B5EF4-FFF2-40B4-BE49-F238E27FC236}">
                <a16:creationId xmlns:a16="http://schemas.microsoft.com/office/drawing/2014/main" id="{25BB94FB-1E4B-444E-A268-59CE0DB20D5E}"/>
              </a:ext>
            </a:extLst>
          </p:cNvPr>
          <p:cNvSpPr>
            <a:spLocks noGrp="1"/>
          </p:cNvSpPr>
          <p:nvPr>
            <p:ph type="title"/>
          </p:nvPr>
        </p:nvSpPr>
        <p:spPr>
          <a:xfrm>
            <a:off x="609599" y="409962"/>
            <a:ext cx="10958495" cy="547842"/>
          </a:xfrm>
        </p:spPr>
        <p:txBody>
          <a:bodyPr/>
          <a:lstStyle/>
          <a:p>
            <a:r>
              <a:rPr lang="en-US" dirty="0"/>
              <a:t>Next Step</a:t>
            </a:r>
          </a:p>
        </p:txBody>
      </p:sp>
      <p:sp>
        <p:nvSpPr>
          <p:cNvPr id="5" name="Text Placeholder 4">
            <a:extLst>
              <a:ext uri="{FF2B5EF4-FFF2-40B4-BE49-F238E27FC236}">
                <a16:creationId xmlns:a16="http://schemas.microsoft.com/office/drawing/2014/main" id="{AF044F55-D481-4BC5-931C-E160A27AA857}"/>
              </a:ext>
            </a:extLst>
          </p:cNvPr>
          <p:cNvSpPr>
            <a:spLocks noGrp="1"/>
          </p:cNvSpPr>
          <p:nvPr>
            <p:ph idx="1"/>
          </p:nvPr>
        </p:nvSpPr>
        <p:spPr>
          <a:xfrm>
            <a:off x="609600" y="1089025"/>
            <a:ext cx="10972800" cy="490904"/>
          </a:xfrm>
        </p:spPr>
        <p:txBody>
          <a:bodyPr/>
          <a:lstStyle/>
          <a:p>
            <a:pPr>
              <a:spcAft>
                <a:spcPts val="2000"/>
              </a:spcAft>
            </a:pP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開始編</a:t>
            </a:r>
            <a:r>
              <a:rPr lang="en-US" altLang="ja-JP"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 </a:t>
            </a:r>
            <a:r>
              <a:rPr lang="ja-JP" altLang="en-US"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rPr>
              <a:t>最初の成長サイクルを回すための計画を立て開始する。</a:t>
            </a:r>
            <a:endParaRPr lang="en-US" altLang="ja-JP" b="1" dirty="0">
              <a:solidFill>
                <a:schemeClr val="tx1"/>
              </a:solidFill>
              <a:latin typeface="メイリオ" panose="020B0604030504040204" pitchFamily="50" charset="-128"/>
              <a:ea typeface="メイリオ" panose="020B0604030504040204" pitchFamily="50" charset="-128"/>
              <a:cs typeface="Amazon Ember Light" panose="020B0403020204020204" pitchFamily="34" charset="0"/>
            </a:endParaRPr>
          </a:p>
        </p:txBody>
      </p:sp>
      <p:sp>
        <p:nvSpPr>
          <p:cNvPr id="6" name="テキスト ボックス 5">
            <a:extLst>
              <a:ext uri="{FF2B5EF4-FFF2-40B4-BE49-F238E27FC236}">
                <a16:creationId xmlns:a16="http://schemas.microsoft.com/office/drawing/2014/main" id="{3C26A57E-75EB-442D-8C97-1193EAB6D981}"/>
              </a:ext>
            </a:extLst>
          </p:cNvPr>
          <p:cNvSpPr txBox="1"/>
          <p:nvPr/>
        </p:nvSpPr>
        <p:spPr>
          <a:xfrm>
            <a:off x="694481" y="1701478"/>
            <a:ext cx="10873613" cy="4401205"/>
          </a:xfrm>
          <a:prstGeom prst="rect">
            <a:avLst/>
          </a:prstGeom>
          <a:noFill/>
        </p:spPr>
        <p:txBody>
          <a:bodyPr wrap="square" lIns="0" rIns="0" rtlCol="0">
            <a:spAutoFit/>
          </a:bodyPr>
          <a:lstStyle/>
          <a:p>
            <a:pPr algn="l"/>
            <a:r>
              <a:rPr kumimoji="1" lang="ja-JP" altLang="en-US" sz="2800" dirty="0">
                <a:latin typeface="メイリオ" panose="020B0604030504040204" pitchFamily="50" charset="-128"/>
                <a:ea typeface="メイリオ" panose="020B0604030504040204" pitchFamily="50" charset="-128"/>
              </a:rPr>
              <a:t>ユーザーのストーリーが反映された課題解決提案が本当に成立するかを、最小限の労力で確認する計画を作成する。</a:t>
            </a:r>
            <a:br>
              <a:rPr kumimoji="1" lang="en-US" altLang="ja-JP" sz="2800" dirty="0">
                <a:latin typeface="メイリオ" panose="020B0604030504040204" pitchFamily="50" charset="-128"/>
                <a:ea typeface="メイリオ" panose="020B0604030504040204" pitchFamily="50" charset="-128"/>
              </a:rPr>
            </a:br>
            <a:endParaRPr kumimoji="1" lang="en-US" altLang="ja-JP" sz="2800" dirty="0">
              <a:latin typeface="メイリオ" panose="020B0604030504040204" pitchFamily="50" charset="-128"/>
              <a:ea typeface="メイリオ" panose="020B0604030504040204" pitchFamily="50" charset="-128"/>
            </a:endParaRPr>
          </a:p>
          <a:p>
            <a:pPr algn="l"/>
            <a:r>
              <a:rPr kumimoji="1" lang="ja-JP" altLang="en-US" sz="2800" dirty="0">
                <a:latin typeface="メイリオ" panose="020B0604030504040204" pitchFamily="50" charset="-128"/>
                <a:ea typeface="メイリオ" panose="020B0604030504040204" pitchFamily="50" charset="-128"/>
              </a:rPr>
              <a:t>次回までの依頼事項</a:t>
            </a:r>
          </a:p>
          <a:p>
            <a:pPr marL="457200" indent="-457200" algn="l">
              <a:buFont typeface="Arial" panose="020B0604020202020204" pitchFamily="34" charset="0"/>
              <a:buChar char="•"/>
            </a:pPr>
            <a:r>
              <a:rPr kumimoji="1" lang="ja-JP" altLang="en-US" sz="2800" b="1" dirty="0">
                <a:latin typeface="メイリオ" panose="020B0604030504040204" pitchFamily="50" charset="-128"/>
                <a:ea typeface="メイリオ" panose="020B0604030504040204" pitchFamily="50" charset="-128"/>
              </a:rPr>
              <a:t>提案の選択基準のアップデート</a:t>
            </a:r>
            <a:endParaRPr kumimoji="1" lang="en-US" altLang="ja-JP" sz="2800" b="1" dirty="0">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ja-JP" altLang="en-US" sz="2800" b="1" dirty="0">
                <a:latin typeface="メイリオ" panose="020B0604030504040204" pitchFamily="50" charset="-128"/>
                <a:ea typeface="メイリオ" panose="020B0604030504040204" pitchFamily="50" charset="-128"/>
              </a:rPr>
              <a:t>提案内容の文書化・アップデート</a:t>
            </a:r>
            <a:endParaRPr kumimoji="1" lang="en-US" altLang="ja-JP" sz="2800" b="1" dirty="0">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r>
              <a:rPr kumimoji="1" lang="en-US" altLang="ja-JP" sz="2800" b="1" dirty="0">
                <a:ea typeface="メイリオ" panose="020B0604030504040204" pitchFamily="50" charset="-128"/>
              </a:rPr>
              <a:t>FAQ </a:t>
            </a:r>
            <a:r>
              <a:rPr kumimoji="1" lang="ja-JP" altLang="en-US" sz="2800" b="1" dirty="0">
                <a:latin typeface="メイリオ" panose="020B0604030504040204" pitchFamily="50" charset="-128"/>
                <a:ea typeface="メイリオ" panose="020B0604030504040204" pitchFamily="50" charset="-128"/>
              </a:rPr>
              <a:t>のまとめ</a:t>
            </a:r>
            <a:endParaRPr kumimoji="1" lang="en-US" altLang="ja-JP" sz="2800" b="1" dirty="0">
              <a:latin typeface="メイリオ" panose="020B0604030504040204" pitchFamily="50" charset="-128"/>
              <a:ea typeface="メイリオ" panose="020B0604030504040204" pitchFamily="50" charset="-128"/>
            </a:endParaRPr>
          </a:p>
          <a:p>
            <a:pPr marL="457200" indent="-457200" algn="l">
              <a:buFont typeface="Arial" panose="020B0604020202020204" pitchFamily="34" charset="0"/>
              <a:buChar char="•"/>
            </a:pPr>
            <a:endParaRPr kumimoji="1" lang="ja-JP" altLang="en-US" sz="2800" dirty="0">
              <a:latin typeface="メイリオ" panose="020B0604030504040204" pitchFamily="50" charset="-128"/>
              <a:ea typeface="メイリオ" panose="020B0604030504040204" pitchFamily="50" charset="-128"/>
            </a:endParaRPr>
          </a:p>
          <a:p>
            <a:pPr algn="l"/>
            <a:endParaRPr kumimoji="1" lang="ja-JP" altLang="en-US" sz="2800" dirty="0">
              <a:latin typeface="メイリオ" panose="020B0604030504040204" pitchFamily="50" charset="-128"/>
              <a:ea typeface="メイリオ" panose="020B0604030504040204" pitchFamily="50" charset="-128"/>
            </a:endParaRPr>
          </a:p>
          <a:p>
            <a:pPr algn="l"/>
            <a:endParaRPr kumimoji="1" lang="en-US" altLang="ja-JP" sz="2800" dirty="0">
              <a:latin typeface="メイリオ" panose="020B0604030504040204" pitchFamily="50" charset="-128"/>
              <a:ea typeface="メイリオ" panose="020B0604030504040204" pitchFamily="50" charset="-128"/>
            </a:endParaRPr>
          </a:p>
        </p:txBody>
      </p:sp>
      <p:sp>
        <p:nvSpPr>
          <p:cNvPr id="16" name="矢印: 五方向 15">
            <a:extLst>
              <a:ext uri="{FF2B5EF4-FFF2-40B4-BE49-F238E27FC236}">
                <a16:creationId xmlns:a16="http://schemas.microsoft.com/office/drawing/2014/main" id="{5110D634-B982-4350-A7B0-28C00EA46DF0}"/>
              </a:ext>
            </a:extLst>
          </p:cNvPr>
          <p:cNvSpPr/>
          <p:nvPr/>
        </p:nvSpPr>
        <p:spPr>
          <a:xfrm>
            <a:off x="3801290" y="5425440"/>
            <a:ext cx="7871109" cy="746760"/>
          </a:xfrm>
          <a:prstGeom prst="homePlat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上記議論について、 </a:t>
            </a:r>
            <a:r>
              <a:rPr kumimoji="1" lang="en-US" altLang="ja-JP" b="1" dirty="0">
                <a:solidFill>
                  <a:schemeClr val="tx1"/>
                </a:solidFill>
                <a:ea typeface="メイリオ" panose="020B0604030504040204" pitchFamily="50" charset="-128"/>
              </a:rPr>
              <a:t>AWS </a:t>
            </a:r>
            <a:r>
              <a:rPr kumimoji="1" lang="ja-JP" altLang="en-US" b="1" dirty="0">
                <a:solidFill>
                  <a:schemeClr val="tx1"/>
                </a:solidFill>
                <a:latin typeface="メイリオ" panose="020B0604030504040204" pitchFamily="50" charset="-128"/>
                <a:ea typeface="メイリオ" panose="020B0604030504040204" pitchFamily="50" charset="-128"/>
              </a:rPr>
              <a:t>ご支援が必要なようであればご相談ください</a:t>
            </a:r>
          </a:p>
        </p:txBody>
      </p:sp>
    </p:spTree>
    <p:extLst>
      <p:ext uri="{BB962C8B-B14F-4D97-AF65-F5344CB8AC3E}">
        <p14:creationId xmlns:p14="http://schemas.microsoft.com/office/powerpoint/2010/main" val="428943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A84AD5-A96F-4907-A085-E07E093939F9}"/>
              </a:ext>
            </a:extLst>
          </p:cNvPr>
          <p:cNvSpPr>
            <a:spLocks noGrp="1"/>
          </p:cNvSpPr>
          <p:nvPr>
            <p:ph type="title"/>
          </p:nvPr>
        </p:nvSpPr>
        <p:spPr>
          <a:xfrm>
            <a:off x="609600" y="3041201"/>
            <a:ext cx="7823200" cy="775597"/>
          </a:xfrm>
        </p:spPr>
        <p:txBody>
          <a:bodyPr/>
          <a:lstStyle/>
          <a:p>
            <a:r>
              <a:rPr lang="en-US" altLang="ja-JP" dirty="0">
                <a:solidFill>
                  <a:schemeClr val="bg1"/>
                </a:solidFill>
              </a:rPr>
              <a:t>See you next session!</a:t>
            </a:r>
            <a:endParaRPr lang="ja-JP" altLang="en-US" dirty="0"/>
          </a:p>
        </p:txBody>
      </p:sp>
      <p:sp>
        <p:nvSpPr>
          <p:cNvPr id="3" name="テキスト ボックス 2">
            <a:extLst>
              <a:ext uri="{FF2B5EF4-FFF2-40B4-BE49-F238E27FC236}">
                <a16:creationId xmlns:a16="http://schemas.microsoft.com/office/drawing/2014/main" id="{1A69A02E-B4E7-4084-AAB9-2F6FAD649FEA}"/>
              </a:ext>
            </a:extLst>
          </p:cNvPr>
          <p:cNvSpPr txBox="1"/>
          <p:nvPr/>
        </p:nvSpPr>
        <p:spPr>
          <a:xfrm>
            <a:off x="609599" y="5410169"/>
            <a:ext cx="9946511" cy="646331"/>
          </a:xfrm>
          <a:prstGeom prst="rect">
            <a:avLst/>
          </a:prstGeom>
          <a:noFill/>
        </p:spPr>
        <p:txBody>
          <a:bodyPr wrap="square" lIns="0" rIns="0" rtlCol="0">
            <a:spAutoFit/>
          </a:bodyPr>
          <a:lstStyle/>
          <a:p>
            <a:pPr algn="l"/>
            <a:r>
              <a:rPr lang="en-US" altLang="ja-JP" b="0" i="0" dirty="0">
                <a:solidFill>
                  <a:schemeClr val="bg1"/>
                </a:solidFill>
                <a:effectLst/>
                <a:latin typeface="メイリオ" panose="020B0604030504040204" pitchFamily="50" charset="-128"/>
                <a:ea typeface="メイリオ" panose="020B0604030504040204" pitchFamily="50" charset="-128"/>
              </a:rPr>
              <a:t>This material is based on the AWS Machine Learning Embark Program, </a:t>
            </a:r>
            <a:br>
              <a:rPr lang="en-US" altLang="ja-JP" b="0" i="0" dirty="0">
                <a:solidFill>
                  <a:schemeClr val="bg1"/>
                </a:solidFill>
                <a:effectLst/>
                <a:latin typeface="メイリオ" panose="020B0604030504040204" pitchFamily="50" charset="-128"/>
                <a:ea typeface="メイリオ" panose="020B0604030504040204" pitchFamily="50" charset="-128"/>
              </a:rPr>
            </a:br>
            <a:r>
              <a:rPr lang="en-US" altLang="ja-JP" b="0" i="0" dirty="0">
                <a:solidFill>
                  <a:schemeClr val="bg1"/>
                </a:solidFill>
                <a:effectLst/>
                <a:latin typeface="メイリオ" panose="020B0604030504040204" pitchFamily="50" charset="-128"/>
                <a:ea typeface="メイリオ" panose="020B0604030504040204" pitchFamily="50" charset="-128"/>
              </a:rPr>
              <a:t>an immersive ML training program provided by Amazon Machine Learning Solutions Lab</a:t>
            </a:r>
            <a:endParaRPr kumimoji="1" lang="ja-JP" altLang="en-US" dirty="0" err="1">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8718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応用編の流れ</a:t>
            </a:r>
          </a:p>
        </p:txBody>
      </p:sp>
      <p:sp>
        <p:nvSpPr>
          <p:cNvPr id="2" name="コンテンツ プレースホルダー 1">
            <a:extLst>
              <a:ext uri="{FF2B5EF4-FFF2-40B4-BE49-F238E27FC236}">
                <a16:creationId xmlns:a16="http://schemas.microsoft.com/office/drawing/2014/main" id="{D86B8726-7CD4-4A0E-81A3-7D4FCB98C337}"/>
              </a:ext>
            </a:extLst>
          </p:cNvPr>
          <p:cNvSpPr>
            <a:spLocks noGrp="1"/>
          </p:cNvSpPr>
          <p:nvPr>
            <p:ph idx="1"/>
          </p:nvPr>
        </p:nvSpPr>
        <p:spPr>
          <a:xfrm>
            <a:off x="505428" y="1045100"/>
            <a:ext cx="10675716" cy="2797689"/>
          </a:xfrm>
        </p:spPr>
        <p:txBody>
          <a:bodyPr/>
          <a:lstStyle/>
          <a:p>
            <a:pPr marL="514350" indent="-514350">
              <a:buAutoNum type="arabicPeriod"/>
            </a:pPr>
            <a:r>
              <a:rPr lang="ja-JP" altLang="en-US" b="1" dirty="0">
                <a:solidFill>
                  <a:srgbClr val="FFC000"/>
                </a:solidFill>
              </a:rPr>
              <a:t>顧客が価値を体験するストーリーを可視化する必要性を知る</a:t>
            </a:r>
            <a:endParaRPr lang="en-US" altLang="ja-JP" b="1" dirty="0">
              <a:solidFill>
                <a:srgbClr val="FFC000"/>
              </a:solidFill>
            </a:endParaRPr>
          </a:p>
          <a:p>
            <a:pPr marL="514350" indent="-514350">
              <a:buAutoNum type="arabicPeriod"/>
            </a:pPr>
            <a:r>
              <a:rPr lang="ja-JP" altLang="en-US" dirty="0">
                <a:solidFill>
                  <a:schemeClr val="bg1">
                    <a:lumMod val="75000"/>
                  </a:schemeClr>
                </a:solidFill>
              </a:rPr>
              <a:t>実際にプロダクト価値を体験するストーリーを可視化する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顧客の実体を可視化する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顧客のストーリーをシミュレーションする</a:t>
            </a:r>
            <a:endParaRPr lang="en-US" altLang="ja-JP" dirty="0">
              <a:solidFill>
                <a:schemeClr val="bg1">
                  <a:lumMod val="75000"/>
                </a:schemeClr>
              </a:solidFill>
            </a:endParaRPr>
          </a:p>
          <a:p>
            <a:pPr marL="800100" lvl="1" indent="-514350">
              <a:buAutoNum type="arabicPeriod"/>
            </a:pPr>
            <a:r>
              <a:rPr lang="ja-JP" altLang="en-US" dirty="0">
                <a:solidFill>
                  <a:schemeClr val="bg1">
                    <a:lumMod val="75000"/>
                  </a:schemeClr>
                </a:solidFill>
              </a:rPr>
              <a:t>シミュレーション結果を反映する</a:t>
            </a:r>
            <a:endParaRPr lang="en-US" altLang="ja-JP" dirty="0">
              <a:solidFill>
                <a:schemeClr val="bg1">
                  <a:lumMod val="75000"/>
                </a:schemeClr>
              </a:solidFill>
            </a:endParaRP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3" name="四角形: 角を丸くする 2">
            <a:extLst>
              <a:ext uri="{FF2B5EF4-FFF2-40B4-BE49-F238E27FC236}">
                <a16:creationId xmlns:a16="http://schemas.microsoft.com/office/drawing/2014/main" id="{69C0EA98-0A1A-4E57-BBE2-27ABCD7DF345}"/>
              </a:ext>
            </a:extLst>
          </p:cNvPr>
          <p:cNvSpPr/>
          <p:nvPr/>
        </p:nvSpPr>
        <p:spPr>
          <a:xfrm>
            <a:off x="10637520" y="96686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b="1" dirty="0">
                <a:solidFill>
                  <a:srgbClr val="FFC000"/>
                </a:solidFill>
              </a:rPr>
              <a:t>30 min</a:t>
            </a:r>
            <a:endParaRPr kumimoji="1" lang="ja-JP" altLang="en-US" sz="2400" b="1" dirty="0" err="1">
              <a:solidFill>
                <a:srgbClr val="FFC000"/>
              </a:solidFill>
            </a:endParaRPr>
          </a:p>
        </p:txBody>
      </p:sp>
      <p:sp>
        <p:nvSpPr>
          <p:cNvPr id="12" name="四角形: 角を丸くする 11">
            <a:extLst>
              <a:ext uri="{FF2B5EF4-FFF2-40B4-BE49-F238E27FC236}">
                <a16:creationId xmlns:a16="http://schemas.microsoft.com/office/drawing/2014/main" id="{3AF009C9-D0F3-4152-A9C2-B5E70A5AAD7B}"/>
              </a:ext>
            </a:extLst>
          </p:cNvPr>
          <p:cNvSpPr/>
          <p:nvPr/>
        </p:nvSpPr>
        <p:spPr>
          <a:xfrm>
            <a:off x="10637520" y="217514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30 min</a:t>
            </a:r>
            <a:endParaRPr kumimoji="1" lang="ja-JP" altLang="en-US" sz="2400" dirty="0" err="1">
              <a:solidFill>
                <a:schemeClr val="bg1">
                  <a:lumMod val="75000"/>
                </a:schemeClr>
              </a:solidFill>
            </a:endParaRPr>
          </a:p>
        </p:txBody>
      </p:sp>
      <p:sp>
        <p:nvSpPr>
          <p:cNvPr id="13" name="四角形: 角を丸くする 12">
            <a:extLst>
              <a:ext uri="{FF2B5EF4-FFF2-40B4-BE49-F238E27FC236}">
                <a16:creationId xmlns:a16="http://schemas.microsoft.com/office/drawing/2014/main" id="{9AEE5A60-C380-462B-BFAF-02583EA24921}"/>
              </a:ext>
            </a:extLst>
          </p:cNvPr>
          <p:cNvSpPr/>
          <p:nvPr/>
        </p:nvSpPr>
        <p:spPr>
          <a:xfrm>
            <a:off x="10637520" y="2667475"/>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70 min</a:t>
            </a:r>
            <a:endParaRPr kumimoji="1" lang="ja-JP" altLang="en-US" sz="2400" dirty="0" err="1">
              <a:solidFill>
                <a:schemeClr val="bg1">
                  <a:lumMod val="75000"/>
                </a:schemeClr>
              </a:solidFill>
            </a:endParaRPr>
          </a:p>
        </p:txBody>
      </p:sp>
      <p:sp>
        <p:nvSpPr>
          <p:cNvPr id="17" name="四角形: 角を丸くする 16">
            <a:extLst>
              <a:ext uri="{FF2B5EF4-FFF2-40B4-BE49-F238E27FC236}">
                <a16:creationId xmlns:a16="http://schemas.microsoft.com/office/drawing/2014/main" id="{1AE09526-283F-45B5-8471-178375792C23}"/>
              </a:ext>
            </a:extLst>
          </p:cNvPr>
          <p:cNvSpPr/>
          <p:nvPr/>
        </p:nvSpPr>
        <p:spPr>
          <a:xfrm>
            <a:off x="10637520" y="3154826"/>
            <a:ext cx="1554480" cy="496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bg1">
                    <a:lumMod val="75000"/>
                  </a:schemeClr>
                </a:solidFill>
              </a:rPr>
              <a:t>20 min</a:t>
            </a:r>
            <a:endParaRPr kumimoji="1" lang="ja-JP" altLang="en-US" sz="2400" dirty="0" err="1">
              <a:solidFill>
                <a:schemeClr val="bg1">
                  <a:lumMod val="75000"/>
                </a:schemeClr>
              </a:solidFill>
            </a:endParaRPr>
          </a:p>
        </p:txBody>
      </p:sp>
      <p:cxnSp>
        <p:nvCxnSpPr>
          <p:cNvPr id="9" name="直線コネクタ 8">
            <a:extLst>
              <a:ext uri="{FF2B5EF4-FFF2-40B4-BE49-F238E27FC236}">
                <a16:creationId xmlns:a16="http://schemas.microsoft.com/office/drawing/2014/main" id="{6C97E302-9D26-47B4-A518-8A4AE7E1B11E}"/>
              </a:ext>
            </a:extLst>
          </p:cNvPr>
          <p:cNvCxnSpPr/>
          <p:nvPr/>
        </p:nvCxnSpPr>
        <p:spPr>
          <a:xfrm>
            <a:off x="968415" y="1502819"/>
            <a:ext cx="5301205" cy="0"/>
          </a:xfrm>
          <a:prstGeom prst="line">
            <a:avLst/>
          </a:prstGeom>
          <a:ln w="2857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93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7</a:t>
            </a:fld>
            <a:endParaRPr lang="en-US"/>
          </a:p>
        </p:txBody>
      </p:sp>
      <p:sp>
        <p:nvSpPr>
          <p:cNvPr id="8" name="コンテンツ プレースホルダー 7">
            <a:extLst>
              <a:ext uri="{FF2B5EF4-FFF2-40B4-BE49-F238E27FC236}">
                <a16:creationId xmlns:a16="http://schemas.microsoft.com/office/drawing/2014/main" id="{878EDE7C-11F3-4853-8A6D-BC5188448357}"/>
              </a:ext>
            </a:extLst>
          </p:cNvPr>
          <p:cNvSpPr>
            <a:spLocks noGrp="1"/>
          </p:cNvSpPr>
          <p:nvPr>
            <p:ph idx="1"/>
          </p:nvPr>
        </p:nvSpPr>
        <p:spPr>
          <a:xfrm>
            <a:off x="609599" y="1090225"/>
            <a:ext cx="10958496" cy="878702"/>
          </a:xfrm>
        </p:spPr>
        <p:txBody>
          <a:bodyPr/>
          <a:lstStyle/>
          <a:p>
            <a:r>
              <a:rPr lang="ja-JP" altLang="en-US" b="1" dirty="0"/>
              <a:t>多様な選択肢がある顧客に選ばれるには、特定の場面において選択される必然性 </a:t>
            </a:r>
            <a:r>
              <a:rPr lang="en-US" altLang="ja-JP" b="1" dirty="0"/>
              <a:t>= </a:t>
            </a:r>
            <a:r>
              <a:rPr lang="ja-JP" altLang="en-US" b="1" dirty="0"/>
              <a:t>ストーリー が必要。</a:t>
            </a:r>
          </a:p>
        </p:txBody>
      </p:sp>
      <p:pic>
        <p:nvPicPr>
          <p:cNvPr id="61" name="図 60">
            <a:extLst>
              <a:ext uri="{FF2B5EF4-FFF2-40B4-BE49-F238E27FC236}">
                <a16:creationId xmlns:a16="http://schemas.microsoft.com/office/drawing/2014/main" id="{956B216C-C32A-4364-B259-20A2BB934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309" y="1968927"/>
            <a:ext cx="6151383" cy="4106375"/>
          </a:xfrm>
          <a:prstGeom prst="rect">
            <a:avLst/>
          </a:prstGeom>
        </p:spPr>
      </p:pic>
    </p:spTree>
    <p:extLst>
      <p:ext uri="{BB962C8B-B14F-4D97-AF65-F5344CB8AC3E}">
        <p14:creationId xmlns:p14="http://schemas.microsoft.com/office/powerpoint/2010/main" val="29186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F7924DD-7C24-42A0-A289-94623EF6ECFB}"/>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p>
        </p:txBody>
      </p:sp>
      <p:sp>
        <p:nvSpPr>
          <p:cNvPr id="4" name="スライド番号プレースホルダー 3">
            <a:extLst>
              <a:ext uri="{FF2B5EF4-FFF2-40B4-BE49-F238E27FC236}">
                <a16:creationId xmlns:a16="http://schemas.microsoft.com/office/drawing/2014/main" id="{C7B5BCCF-C0C6-4EF0-A358-53B152AF5069}"/>
              </a:ext>
            </a:extLst>
          </p:cNvPr>
          <p:cNvSpPr>
            <a:spLocks noGrp="1"/>
          </p:cNvSpPr>
          <p:nvPr>
            <p:ph type="sldNum" sz="quarter" idx="12"/>
          </p:nvPr>
        </p:nvSpPr>
        <p:spPr/>
        <p:txBody>
          <a:bodyPr/>
          <a:lstStyle/>
          <a:p>
            <a:fld id="{EB4B8DE2-A4E8-46E4-8BBF-D75455EFF32C}" type="slidenum">
              <a:rPr lang="en-US" smtClean="0"/>
              <a:pPr/>
              <a:t>8</a:t>
            </a:fld>
            <a:endParaRPr lang="en-US"/>
          </a:p>
        </p:txBody>
      </p:sp>
      <p:sp>
        <p:nvSpPr>
          <p:cNvPr id="56" name="テキスト ボックス 55">
            <a:extLst>
              <a:ext uri="{FF2B5EF4-FFF2-40B4-BE49-F238E27FC236}">
                <a16:creationId xmlns:a16="http://schemas.microsoft.com/office/drawing/2014/main" id="{D7C830C4-A903-41ED-8607-A4AE1534BC5A}"/>
              </a:ext>
            </a:extLst>
          </p:cNvPr>
          <p:cNvSpPr txBox="1"/>
          <p:nvPr/>
        </p:nvSpPr>
        <p:spPr>
          <a:xfrm>
            <a:off x="609599" y="1238492"/>
            <a:ext cx="9282896" cy="4524315"/>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例 </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仕事が終わった </a:t>
            </a:r>
            <a:r>
              <a:rPr kumimoji="1" lang="en-US" altLang="ja-JP" sz="2400" dirty="0"/>
              <a:t>18:00 – 20:00 </a:t>
            </a:r>
            <a:r>
              <a:rPr kumimoji="1" lang="ja-JP" altLang="en-US" sz="2400" dirty="0">
                <a:latin typeface="メイリオ" panose="020B0604030504040204" pitchFamily="50" charset="-128"/>
                <a:ea typeface="メイリオ" panose="020B0604030504040204" pitchFamily="50" charset="-128"/>
              </a:rPr>
              <a:t>の場面で</a:t>
            </a:r>
            <a:r>
              <a:rPr kumimoji="1" lang="ja-JP" altLang="en-US" sz="2400" dirty="0"/>
              <a:t>、</a:t>
            </a:r>
            <a:r>
              <a:rPr kumimoji="1" lang="ja-JP" altLang="en-US" sz="2400" dirty="0">
                <a:latin typeface="メイリオ" panose="020B0604030504040204" pitchFamily="50" charset="-128"/>
                <a:ea typeface="メイリオ" panose="020B0604030504040204" pitchFamily="50" charset="-128"/>
              </a:rPr>
              <a:t>何をするかの選択肢</a:t>
            </a:r>
            <a:endParaRPr kumimoji="1" lang="en-US" altLang="ja-JP" sz="2400" dirty="0">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ゲームをする</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スマートフォンゲーム</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コンシューマーゲーム</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en-US" altLang="ja-JP" sz="2400" dirty="0">
                <a:latin typeface="メイリオ" panose="020B0604030504040204" pitchFamily="50" charset="-128"/>
                <a:ea typeface="メイリオ" panose="020B0604030504040204" pitchFamily="50" charset="-128"/>
              </a:rPr>
              <a:t>PC </a:t>
            </a:r>
            <a:r>
              <a:rPr kumimoji="1" lang="ja-JP" altLang="en-US" sz="2400" dirty="0">
                <a:latin typeface="メイリオ" panose="020B0604030504040204" pitchFamily="50" charset="-128"/>
                <a:ea typeface="メイリオ" panose="020B0604030504040204" pitchFamily="50" charset="-128"/>
              </a:rPr>
              <a:t>ゲーム</a:t>
            </a:r>
            <a:endParaRPr kumimoji="1" lang="en-US" altLang="ja-JP" sz="24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運動をする</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ランニング</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筋トレ</a:t>
            </a:r>
            <a:endParaRPr kumimoji="1" lang="en-US" altLang="ja-JP" sz="2400" dirty="0">
              <a:latin typeface="メイリオ" panose="020B0604030504040204" pitchFamily="50" charset="-128"/>
              <a:ea typeface="メイリオ" panose="020B0604030504040204" pitchFamily="50" charset="-128"/>
            </a:endParaRPr>
          </a:p>
          <a:p>
            <a:pPr marL="342900" indent="-34290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食事をする</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お酒を飲む</a:t>
            </a:r>
            <a:endParaRPr kumimoji="1" lang="en-US" altLang="ja-JP" sz="2400" dirty="0">
              <a:latin typeface="メイリオ" panose="020B0604030504040204" pitchFamily="50" charset="-128"/>
              <a:ea typeface="メイリオ" panose="020B0604030504040204" pitchFamily="50" charset="-128"/>
            </a:endParaRPr>
          </a:p>
          <a:p>
            <a:pPr marL="800100" lvl="1" indent="-342900">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ラーメンを食べる・・・</a:t>
            </a:r>
            <a:endParaRPr kumimoji="1" lang="en-US" altLang="ja-JP" sz="2400" dirty="0">
              <a:latin typeface="メイリオ" panose="020B0604030504040204" pitchFamily="50" charset="-128"/>
              <a:ea typeface="メイリオ" panose="020B0604030504040204" pitchFamily="50" charset="-128"/>
            </a:endParaRPr>
          </a:p>
        </p:txBody>
      </p:sp>
      <p:sp>
        <p:nvSpPr>
          <p:cNvPr id="57" name="右中かっこ 56">
            <a:extLst>
              <a:ext uri="{FF2B5EF4-FFF2-40B4-BE49-F238E27FC236}">
                <a16:creationId xmlns:a16="http://schemas.microsoft.com/office/drawing/2014/main" id="{C117B1B6-6042-49B3-A94F-58DA0A86A42F}"/>
              </a:ext>
            </a:extLst>
          </p:cNvPr>
          <p:cNvSpPr/>
          <p:nvPr/>
        </p:nvSpPr>
        <p:spPr>
          <a:xfrm>
            <a:off x="5251047" y="2696901"/>
            <a:ext cx="408973" cy="3206188"/>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91A31C72-CD16-4BC8-80E0-32405EC91C29}"/>
              </a:ext>
            </a:extLst>
          </p:cNvPr>
          <p:cNvSpPr txBox="1"/>
          <p:nvPr/>
        </p:nvSpPr>
        <p:spPr>
          <a:xfrm>
            <a:off x="6342926" y="2856101"/>
            <a:ext cx="5225167" cy="2677656"/>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「仕事終わりの過ごし方」という</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場面において、</a:t>
            </a:r>
            <a:r>
              <a:rPr kumimoji="1" lang="ja-JP" altLang="en-US" sz="2400" b="1" dirty="0">
                <a:solidFill>
                  <a:srgbClr val="FFC000"/>
                </a:solidFill>
                <a:latin typeface="メイリオ" panose="020B0604030504040204" pitchFamily="50" charset="-128"/>
                <a:ea typeface="メイリオ" panose="020B0604030504040204" pitchFamily="50" charset="-128"/>
              </a:rPr>
              <a:t>一見関係ない</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pPr algn="l"/>
            <a:r>
              <a:rPr kumimoji="1" lang="ja-JP" altLang="en-US" sz="2400" b="1" dirty="0">
                <a:solidFill>
                  <a:srgbClr val="FFC000"/>
                </a:solidFill>
                <a:latin typeface="メイリオ" panose="020B0604030504040204" pitchFamily="50" charset="-128"/>
                <a:ea typeface="メイリオ" panose="020B0604030504040204" pitchFamily="50" charset="-128"/>
              </a:rPr>
              <a:t>ゲーム、運動、食事は競合する。</a:t>
            </a:r>
            <a:endParaRPr kumimoji="1" lang="en-US" altLang="ja-JP" sz="2400" b="1" dirty="0">
              <a:solidFill>
                <a:srgbClr val="FFC000"/>
              </a:solidFill>
              <a:latin typeface="メイリオ" panose="020B0604030504040204" pitchFamily="50" charset="-128"/>
              <a:ea typeface="メイリオ" panose="020B0604030504040204" pitchFamily="50" charset="-128"/>
            </a:endParaRPr>
          </a:p>
          <a:p>
            <a:pPr algn="l"/>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顧客の体験を理解することが、</a:t>
            </a:r>
            <a:endParaRPr kumimoji="1" lang="en-US" altLang="ja-JP" sz="2400" dirty="0">
              <a:latin typeface="メイリオ" panose="020B0604030504040204" pitchFamily="50" charset="-128"/>
              <a:ea typeface="メイリオ" panose="020B0604030504040204" pitchFamily="50" charset="-128"/>
            </a:endParaRPr>
          </a:p>
          <a:p>
            <a:pPr algn="l"/>
            <a:r>
              <a:rPr kumimoji="1" lang="ja-JP" altLang="en-US" sz="2400" dirty="0">
                <a:latin typeface="メイリオ" panose="020B0604030504040204" pitchFamily="50" charset="-128"/>
                <a:ea typeface="メイリオ" panose="020B0604030504040204" pitchFamily="50" charset="-128"/>
              </a:rPr>
              <a:t>「プロダクトが選択される機会」を</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特定するのに重要。</a:t>
            </a:r>
            <a:endParaRPr kumimoji="1" lang="en-US" altLang="ja-JP" sz="2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6044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CE2774-9071-4020-A82F-76976D6E573D}"/>
              </a:ext>
            </a:extLst>
          </p:cNvPr>
          <p:cNvSpPr>
            <a:spLocks noGrp="1"/>
          </p:cNvSpPr>
          <p:nvPr>
            <p:ph type="title"/>
          </p:nvPr>
        </p:nvSpPr>
        <p:spPr>
          <a:xfrm>
            <a:off x="609599" y="419023"/>
            <a:ext cx="10958495" cy="547842"/>
          </a:xfrm>
        </p:spPr>
        <p:txBody>
          <a:bodyPr/>
          <a:lstStyle/>
          <a:p>
            <a:r>
              <a:rPr lang="ja-JP" altLang="en-US" b="1" dirty="0"/>
              <a:t>「顧客が価値を体験するストーリー」の必要性</a:t>
            </a:r>
            <a:endParaRPr kumimoji="1" lang="ja-JP" altLang="en-US" dirty="0"/>
          </a:p>
        </p:txBody>
      </p:sp>
      <p:sp>
        <p:nvSpPr>
          <p:cNvPr id="4" name="スライド番号プレースホルダー 3">
            <a:extLst>
              <a:ext uri="{FF2B5EF4-FFF2-40B4-BE49-F238E27FC236}">
                <a16:creationId xmlns:a16="http://schemas.microsoft.com/office/drawing/2014/main" id="{33C8A95D-047E-4353-A2A5-A249EC36F1B6}"/>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21" name="テキスト ボックス 20">
            <a:extLst>
              <a:ext uri="{FF2B5EF4-FFF2-40B4-BE49-F238E27FC236}">
                <a16:creationId xmlns:a16="http://schemas.microsoft.com/office/drawing/2014/main" id="{2C89A86B-223A-4F99-92AD-5449C6522913}"/>
              </a:ext>
            </a:extLst>
          </p:cNvPr>
          <p:cNvSpPr txBox="1"/>
          <p:nvPr/>
        </p:nvSpPr>
        <p:spPr>
          <a:xfrm>
            <a:off x="464916" y="2123958"/>
            <a:ext cx="11262167" cy="3970318"/>
          </a:xfrm>
          <a:prstGeom prst="rect">
            <a:avLst/>
          </a:prstGeom>
          <a:noFill/>
        </p:spPr>
        <p:txBody>
          <a:bodyPr wrap="square" lIns="0" rIns="0" rtlCol="0">
            <a:spAutoFit/>
          </a:bodyPr>
          <a:lstStyle/>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ファッション </a:t>
            </a:r>
            <a:r>
              <a:rPr kumimoji="1" lang="en-US" altLang="ja-JP" sz="2800" dirty="0">
                <a:latin typeface="メイリオ" panose="020B0604030504040204" pitchFamily="50" charset="-128"/>
                <a:ea typeface="メイリオ" panose="020B0604030504040204" pitchFamily="50" charset="-128"/>
              </a:rPr>
              <a:t>EC </a:t>
            </a:r>
            <a:r>
              <a:rPr kumimoji="1" lang="ja-JP" altLang="en-US" sz="2800" dirty="0">
                <a:latin typeface="メイリオ" panose="020B0604030504040204" pitchFamily="50" charset="-128"/>
                <a:ea typeface="メイリオ" panose="020B0604030504040204" pitchFamily="50" charset="-128"/>
              </a:rPr>
              <a:t>サイト</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では、</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どんな服を買えばいいかわからない顧客</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が自信をもって選べないため </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サイトからの離脱</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が見られます。</a:t>
            </a:r>
            <a:endParaRPr kumimoji="1" lang="en-US" altLang="ja-JP" sz="2800" dirty="0">
              <a:latin typeface="メイリオ" panose="020B0604030504040204" pitchFamily="50" charset="-128"/>
              <a:ea typeface="メイリオ" panose="020B0604030504040204" pitchFamily="50" charset="-128"/>
            </a:endParaRPr>
          </a:p>
          <a:p>
            <a:endParaRPr kumimoji="1" lang="ja-JP" altLang="en-US"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購入履歴に応じた提案機能</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を提供することで、ユーザーはサイトを訪問するだけで推薦が得られます。</a:t>
            </a:r>
            <a:r>
              <a:rPr kumimoji="1" lang="en-US" altLang="ja-JP" sz="2800" dirty="0">
                <a:latin typeface="メイリオ" panose="020B0604030504040204" pitchFamily="50" charset="-128"/>
                <a:ea typeface="メイリオ" panose="020B0604030504040204" pitchFamily="50" charset="-128"/>
              </a:rPr>
              <a:t>[</a:t>
            </a:r>
            <a:r>
              <a:rPr kumimoji="1" lang="en-US" altLang="ja-JP" sz="2800" dirty="0" err="1">
                <a:latin typeface="メイリオ" panose="020B0604030504040204" pitchFamily="50" charset="-128"/>
                <a:ea typeface="メイリオ" panose="020B0604030504040204" pitchFamily="50" charset="-128"/>
              </a:rPr>
              <a:t>Shagrdi</a:t>
            </a:r>
            <a:r>
              <a:rPr kumimoji="1" lang="en-US" altLang="ja-JP"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では</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総注文数</a:t>
            </a:r>
            <a:r>
              <a:rPr kumimoji="1" lang="en-US" altLang="ja-JP" sz="2800" dirty="0">
                <a:latin typeface="メイリオ" panose="020B0604030504040204" pitchFamily="50" charset="-128"/>
                <a:ea typeface="メイリオ" panose="020B0604030504040204" pitchFamily="50" charset="-128"/>
              </a:rPr>
              <a:t> 20%]</a:t>
            </a:r>
            <a:r>
              <a:rPr kumimoji="1" lang="ja-JP" altLang="en-US" sz="2800" dirty="0">
                <a:latin typeface="メイリオ" panose="020B0604030504040204" pitchFamily="50" charset="-128"/>
                <a:ea typeface="メイリオ" panose="020B0604030504040204" pitchFamily="50" charset="-128"/>
              </a:rPr>
              <a:t>の改善が得られています。</a:t>
            </a:r>
          </a:p>
          <a:p>
            <a:r>
              <a:rPr kumimoji="1" lang="ja-JP" altLang="en-US" sz="2800" dirty="0">
                <a:latin typeface="メイリオ" panose="020B0604030504040204" pitchFamily="50" charset="-128"/>
                <a:ea typeface="メイリオ" panose="020B0604030504040204" pitchFamily="50" charset="-128"/>
              </a:rPr>
              <a:t> </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購入履歴の蓄積</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によりモデルを改善することで差別化ができるはずです。</a:t>
            </a:r>
          </a:p>
          <a:p>
            <a:endParaRPr kumimoji="1" lang="en-US" altLang="ja-JP" sz="2800" b="1"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17AF7B23-29EE-422D-968E-EE23E89CE90D}"/>
              </a:ext>
            </a:extLst>
          </p:cNvPr>
          <p:cNvSpPr>
            <a:spLocks noGrp="1"/>
          </p:cNvSpPr>
          <p:nvPr>
            <p:ph idx="1"/>
          </p:nvPr>
        </p:nvSpPr>
        <p:spPr>
          <a:xfrm>
            <a:off x="609600" y="1090225"/>
            <a:ext cx="10972800" cy="490904"/>
          </a:xfrm>
        </p:spPr>
        <p:txBody>
          <a:bodyPr/>
          <a:lstStyle/>
          <a:p>
            <a:r>
              <a:rPr lang="ja-JP" altLang="en-US" dirty="0"/>
              <a:t>例 </a:t>
            </a:r>
            <a:r>
              <a:rPr lang="en-US" altLang="ja-JP" dirty="0"/>
              <a:t>: </a:t>
            </a:r>
            <a:r>
              <a:rPr lang="ja-JP" altLang="en-US" dirty="0"/>
              <a:t>ファッション </a:t>
            </a:r>
            <a:r>
              <a:rPr lang="en-US" altLang="ja-JP" dirty="0"/>
              <a:t>EC </a:t>
            </a:r>
            <a:r>
              <a:rPr lang="ja-JP" altLang="en-US" dirty="0"/>
              <a:t>サイトで推薦を行うビジネスモデルで考える</a:t>
            </a:r>
          </a:p>
        </p:txBody>
      </p:sp>
    </p:spTree>
    <p:extLst>
      <p:ext uri="{BB962C8B-B14F-4D97-AF65-F5344CB8AC3E}">
        <p14:creationId xmlns:p14="http://schemas.microsoft.com/office/powerpoint/2010/main" val="33123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プレゼンテーション6" id="{E6D19295-8521-704A-A970-44CA3CB85A05}" vid="{A0757387-231E-4541-A68B-A26236DB9FA8}"/>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BlackBelt_template</Template>
  <TotalTime>35838</TotalTime>
  <Words>4073</Words>
  <Application>Microsoft Office PowerPoint</Application>
  <PresentationFormat>ワイド画面</PresentationFormat>
  <Paragraphs>748</Paragraphs>
  <Slides>53</Slides>
  <Notes>11</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53</vt:i4>
      </vt:variant>
    </vt:vector>
  </HeadingPairs>
  <TitlesOfParts>
    <vt:vector size="62" baseType="lpstr">
      <vt:lpstr>Amazon Ember Regular</vt:lpstr>
      <vt:lpstr>Meiryo</vt:lpstr>
      <vt:lpstr>Meiryo</vt:lpstr>
      <vt:lpstr>Amazon Ember</vt:lpstr>
      <vt:lpstr>Amazon Ember Heavy</vt:lpstr>
      <vt:lpstr>Arial</vt:lpstr>
      <vt:lpstr>Lucida Console</vt:lpstr>
      <vt:lpstr>Wingdings</vt:lpstr>
      <vt:lpstr>AWS Confidential Light</vt:lpstr>
      <vt:lpstr>PowerPoint プレゼンテーション</vt:lpstr>
      <vt:lpstr>ML Enablement Workshop</vt:lpstr>
      <vt:lpstr>はじめに : 理解編の振り返り</vt:lpstr>
      <vt:lpstr>応用編の流れ</vt:lpstr>
      <vt:lpstr>応用編の流れ</vt:lpstr>
      <vt:lpstr>応用編の流れ</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「顧客が価値を体験するストーリー」の必要性</vt:lpstr>
      <vt:lpstr>応用編の流れ</vt:lpstr>
      <vt:lpstr>「可視化する」必要性</vt:lpstr>
      <vt:lpstr>「可視化する」の必要性</vt:lpstr>
      <vt:lpstr>「可視化する」の必要性</vt:lpstr>
      <vt:lpstr>「可視化する」の必要性</vt:lpstr>
      <vt:lpstr>「可視化する」の必要性</vt:lpstr>
      <vt:lpstr>可視化しなかった場合起こりえること。</vt:lpstr>
      <vt:lpstr>「可視化する」の必要性</vt:lpstr>
      <vt:lpstr>Question time</vt:lpstr>
      <vt:lpstr>実践</vt:lpstr>
      <vt:lpstr>応用編の流れ</vt:lpstr>
      <vt:lpstr>実践前の準備</vt:lpstr>
      <vt:lpstr>応用編の流れ</vt:lpstr>
      <vt:lpstr>実践前の肩慣らし</vt:lpstr>
      <vt:lpstr>実践 : 顧客の実体を可視化する </vt:lpstr>
      <vt:lpstr>実践 : 顧客の実体を可視化する </vt:lpstr>
      <vt:lpstr>Break Time : 10min</vt:lpstr>
      <vt:lpstr>応用編の流れ</vt:lpstr>
      <vt:lpstr>実践 : 顧客のストーリーをシミュレーションする </vt:lpstr>
      <vt:lpstr>実践 : 顧客のストーリーをシミュレーションする </vt:lpstr>
      <vt:lpstr>実践 : 顧客のストーリーを可視化する </vt:lpstr>
      <vt:lpstr>実践 : 顧客のストーリーを可視化する </vt:lpstr>
      <vt:lpstr>実践 : 顧客のストーリーをシミュレーションする </vt:lpstr>
      <vt:lpstr>実践 : 顧客の不満・ニーズを洗い出す</vt:lpstr>
      <vt:lpstr>実践 : 顧客のストーリーをシミュレーションする </vt:lpstr>
      <vt:lpstr>実践 : 顧客のストーリーをシミュレーションする </vt:lpstr>
      <vt:lpstr>実践 : 顧客のストーリーをシミュレーションする </vt:lpstr>
      <vt:lpstr>実践 : 顧客のストーリーをシミュレーションする </vt:lpstr>
      <vt:lpstr>実践 : 顧客のストーリーをシミュレーションする </vt:lpstr>
      <vt:lpstr>応用編の流れ</vt:lpstr>
      <vt:lpstr>実践 : シミュレーション結果を反映する</vt:lpstr>
      <vt:lpstr>実践 : シミュレーション結果を反映する</vt:lpstr>
      <vt:lpstr>実践 : シミュレーション結果を反映する</vt:lpstr>
      <vt:lpstr>実践 : シミュレーション結果を反映する</vt:lpstr>
      <vt:lpstr>応用編のまとめ</vt:lpstr>
      <vt:lpstr>Next Step</vt:lpstr>
      <vt:lpstr>Next Step</vt:lpstr>
      <vt:lpstr>See you next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セッションタイトル</dc:title>
  <dc:creator>Kubo, Takahiro</dc:creator>
  <cp:lastModifiedBy>Kubo, Takahiro</cp:lastModifiedBy>
  <cp:revision>2513</cp:revision>
  <dcterms:created xsi:type="dcterms:W3CDTF">2022-06-07T09:20:33Z</dcterms:created>
  <dcterms:modified xsi:type="dcterms:W3CDTF">2024-06-16T06:22:11Z</dcterms:modified>
</cp:coreProperties>
</file>